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37"/>
  </p:notesMasterIdLst>
  <p:sldIdLst>
    <p:sldId id="256" r:id="rId2"/>
    <p:sldId id="282" r:id="rId3"/>
    <p:sldId id="287" r:id="rId4"/>
    <p:sldId id="288" r:id="rId5"/>
    <p:sldId id="258" r:id="rId6"/>
    <p:sldId id="259" r:id="rId7"/>
    <p:sldId id="284" r:id="rId8"/>
    <p:sldId id="277" r:id="rId9"/>
    <p:sldId id="278" r:id="rId10"/>
    <p:sldId id="285" r:id="rId11"/>
    <p:sldId id="298" r:id="rId12"/>
    <p:sldId id="281" r:id="rId13"/>
    <p:sldId id="289" r:id="rId14"/>
    <p:sldId id="290" r:id="rId15"/>
    <p:sldId id="292" r:id="rId16"/>
    <p:sldId id="283" r:id="rId17"/>
    <p:sldId id="300" r:id="rId18"/>
    <p:sldId id="280" r:id="rId19"/>
    <p:sldId id="291" r:id="rId20"/>
    <p:sldId id="293" r:id="rId21"/>
    <p:sldId id="294" r:id="rId22"/>
    <p:sldId id="295" r:id="rId23"/>
    <p:sldId id="296" r:id="rId24"/>
    <p:sldId id="297" r:id="rId25"/>
    <p:sldId id="299" r:id="rId26"/>
    <p:sldId id="306" r:id="rId27"/>
    <p:sldId id="307" r:id="rId28"/>
    <p:sldId id="308" r:id="rId29"/>
    <p:sldId id="310" r:id="rId30"/>
    <p:sldId id="301" r:id="rId31"/>
    <p:sldId id="302" r:id="rId32"/>
    <p:sldId id="304" r:id="rId33"/>
    <p:sldId id="305" r:id="rId34"/>
    <p:sldId id="309" r:id="rId35"/>
    <p:sldId id="274" r:id="rId36"/>
  </p:sldIdLst>
  <p:sldSz cx="9144000" cy="5143500" type="screen16x9"/>
  <p:notesSz cx="6858000" cy="9144000"/>
  <p:embeddedFontLst>
    <p:embeddedFont>
      <p:font typeface="Fira Code" pitchFamily="1" charset="0"/>
      <p:regular r:id="rId38"/>
      <p:bold r:id="rId39"/>
    </p:embeddedFont>
    <p:embeddedFont>
      <p:font typeface="Montserrat" panose="00000500000000000000" pitchFamily="2" charset="0"/>
      <p:regular r:id="rId40"/>
      <p:bold r:id="rId41"/>
      <p:italic r:id="rId42"/>
      <p:boldItalic r:id="rId43"/>
    </p:embeddedFont>
    <p:embeddedFont>
      <p:font typeface="Papyrus" panose="03070502060502030205" pitchFamily="66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EF69"/>
    <a:srgbClr val="E86304"/>
    <a:srgbClr val="666666"/>
    <a:srgbClr val="8F43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346" autoAdjust="0"/>
  </p:normalViewPr>
  <p:slideViewPr>
    <p:cSldViewPr snapToGrid="0">
      <p:cViewPr varScale="1">
        <p:scale>
          <a:sx n="130" d="100"/>
          <a:sy n="130" d="100"/>
        </p:scale>
        <p:origin x="269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ES" dirty="0"/>
              <a:t>Es algo que siento me impacta, me mueve a hacer las cosas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95039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ES" dirty="0"/>
              <a:t>Es algo que siento me impacta, me mueve a hacer las cosas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38578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49463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Sabia R y había motivación… esenciales.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No sabía de paquetes, ni el desarrollo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Fue un primer acercamiento a un proyecto grande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8664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Solo 8 años, tiempo importante,  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95649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Primeros acercamientos a como crear paquetes de R…</a:t>
            </a:r>
          </a:p>
        </p:txBody>
      </p:sp>
    </p:spTree>
    <p:extLst>
      <p:ext uri="{BB962C8B-B14F-4D97-AF65-F5344CB8AC3E}">
        <p14:creationId xmlns:p14="http://schemas.microsoft.com/office/powerpoint/2010/main" val="22240063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61968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Riesgo crédito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Esos espacios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43661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35271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Por que no tiene que ser algo nuevo?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Se pueden hacer de mil maneras diferentes.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A la medida, un punto importante a futuro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8328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Hubo ciertos detalles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30769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ES" dirty="0"/>
              <a:t>Es algo que siento me impacta, me mueve a hacer las cosas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10134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ES" dirty="0"/>
              <a:t>Es algo que siento me impacta, me mueve a hacer las cosas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28061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Que no te detenga si algo está hecho similar está hecho.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02984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Que no te detenga si algo está hecho similar está hecho.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74836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Imaginen cuantos paquetes están desarrollados por gente no TI,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5159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Respecto a lo anterior…. Sí, mucha gente… muy bonito todo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11275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A medida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60230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A medida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68258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A medida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23159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9595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Lo malo que son las nubes de palabras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06094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37831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91360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Cada uno viene con </a:t>
            </a:r>
            <a:r>
              <a:rPr lang="es-ES" dirty="0" err="1"/>
              <a:t>vicencias</a:t>
            </a:r>
            <a:r>
              <a:rPr lang="es-ES" dirty="0"/>
              <a:t> distintas…. Necesidades diferentes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No tiene por que partir en pequeño, como yo lo hice,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No tienen que tomarse 8 años luego de sus primeros pasos en 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75749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Se que de vez en cuando reviven discusiones, que todos conocemos base/</a:t>
            </a:r>
            <a:r>
              <a:rPr lang="es-ES" dirty="0" err="1"/>
              <a:t>datatable</a:t>
            </a:r>
            <a:r>
              <a:rPr lang="es-ES" dirty="0"/>
              <a:t>/</a:t>
            </a:r>
            <a:r>
              <a:rPr lang="es-ES" dirty="0" err="1"/>
              <a:t>tidyverse</a:t>
            </a:r>
            <a:endParaRPr lang="es-E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Pero acá hay gente que me inspira, y contagia, y desarrollan nuevas herramientas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68759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dirty="0"/>
              <a:t>Se que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49687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e7f9c668d6_0_1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e7f9c668d6_0_1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A través de ejemplos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Contexto de que como “desarrollar R” no necesariamente –casi nunca- viene del área informática, ingenieros comerciales,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De que se </a:t>
            </a:r>
            <a:r>
              <a:rPr lang="es-ES" dirty="0" err="1"/>
              <a:t>componoe</a:t>
            </a:r>
            <a:endParaRPr lang="es-E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Motivarlos a construir sus propias herramientas, pues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2583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Viaje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Convertirse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e7b3cc9d3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e7b3cc9d3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Compartir los inicios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4100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Cuantos seguimos haciendo esto? Funciona, claro.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No sabía si mostrarlo, sincerarme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7929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5c5fcd8d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5c5fcd8d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6868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1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1"/>
          <p:cNvSpPr txBox="1">
            <a:spLocks noGrp="1"/>
          </p:cNvSpPr>
          <p:nvPr>
            <p:ph type="title" hasCustomPrompt="1"/>
          </p:nvPr>
        </p:nvSpPr>
        <p:spPr>
          <a:xfrm>
            <a:off x="1084225" y="1311425"/>
            <a:ext cx="63792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8" name="Google Shape;168;p11"/>
          <p:cNvSpPr txBox="1">
            <a:spLocks noGrp="1"/>
          </p:cNvSpPr>
          <p:nvPr>
            <p:ph type="body" idx="1"/>
          </p:nvPr>
        </p:nvSpPr>
        <p:spPr>
          <a:xfrm>
            <a:off x="1554225" y="2486925"/>
            <a:ext cx="66891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accent3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9" name="Google Shape;169;p11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0" name="Google Shape;170;p11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1" name="Google Shape;171;p11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2" name="Google Shape;172;p11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3" name="Google Shape;173;p11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4" name="Google Shape;174;p11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5" name="Google Shape;175;p11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6" name="Google Shape;176;p11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7" name="Google Shape;177;p11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8" name="Google Shape;178;p11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9" name="Google Shape;179;p11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0" name="Google Shape;180;p11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1" name="Google Shape;181;p11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2" name="Google Shape;182;p11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1832090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title"/>
          </p:nvPr>
        </p:nvSpPr>
        <p:spPr>
          <a:xfrm>
            <a:off x="710125" y="542575"/>
            <a:ext cx="3861900" cy="14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 txBox="1">
            <a:spLocks noGrp="1"/>
          </p:cNvSpPr>
          <p:nvPr>
            <p:ph type="subTitle" idx="1"/>
          </p:nvPr>
        </p:nvSpPr>
        <p:spPr>
          <a:xfrm>
            <a:off x="1679425" y="1587644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7"/>
          <p:cNvSpPr txBox="1">
            <a:spLocks noGrp="1"/>
          </p:cNvSpPr>
          <p:nvPr>
            <p:ph type="subTitle" idx="2"/>
          </p:nvPr>
        </p:nvSpPr>
        <p:spPr>
          <a:xfrm>
            <a:off x="1679425" y="126990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17"/>
          <p:cNvSpPr txBox="1">
            <a:spLocks noGrp="1"/>
          </p:cNvSpPr>
          <p:nvPr>
            <p:ph type="subTitle" idx="3"/>
          </p:nvPr>
        </p:nvSpPr>
        <p:spPr>
          <a:xfrm>
            <a:off x="2536285" y="3541351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7"/>
          <p:cNvSpPr txBox="1">
            <a:spLocks noGrp="1"/>
          </p:cNvSpPr>
          <p:nvPr>
            <p:ph type="subTitle" idx="4"/>
          </p:nvPr>
        </p:nvSpPr>
        <p:spPr>
          <a:xfrm>
            <a:off x="2536286" y="322145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17"/>
          <p:cNvSpPr txBox="1">
            <a:spLocks noGrp="1"/>
          </p:cNvSpPr>
          <p:nvPr>
            <p:ph type="subTitle" idx="5"/>
          </p:nvPr>
        </p:nvSpPr>
        <p:spPr>
          <a:xfrm>
            <a:off x="4994100" y="1577676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17"/>
          <p:cNvSpPr txBox="1">
            <a:spLocks noGrp="1"/>
          </p:cNvSpPr>
          <p:nvPr>
            <p:ph type="subTitle" idx="6"/>
          </p:nvPr>
        </p:nvSpPr>
        <p:spPr>
          <a:xfrm>
            <a:off x="4994100" y="12577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17"/>
          <p:cNvSpPr txBox="1">
            <a:spLocks noGrp="1"/>
          </p:cNvSpPr>
          <p:nvPr>
            <p:ph type="subTitle" idx="7"/>
          </p:nvPr>
        </p:nvSpPr>
        <p:spPr>
          <a:xfrm>
            <a:off x="2099975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subTitle" idx="8"/>
          </p:nvPr>
        </p:nvSpPr>
        <p:spPr>
          <a:xfrm>
            <a:off x="2099975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subTitle" idx="9"/>
          </p:nvPr>
        </p:nvSpPr>
        <p:spPr>
          <a:xfrm>
            <a:off x="5414650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17"/>
          <p:cNvSpPr txBox="1">
            <a:spLocks noGrp="1"/>
          </p:cNvSpPr>
          <p:nvPr>
            <p:ph type="subTitle" idx="13"/>
          </p:nvPr>
        </p:nvSpPr>
        <p:spPr>
          <a:xfrm>
            <a:off x="5414650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17"/>
          <p:cNvSpPr txBox="1">
            <a:spLocks noGrp="1"/>
          </p:cNvSpPr>
          <p:nvPr>
            <p:ph type="subTitle" idx="14"/>
          </p:nvPr>
        </p:nvSpPr>
        <p:spPr>
          <a:xfrm>
            <a:off x="5846735" y="355131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7"/>
          <p:cNvSpPr txBox="1">
            <a:spLocks noGrp="1"/>
          </p:cNvSpPr>
          <p:nvPr>
            <p:ph type="subTitle" idx="15"/>
          </p:nvPr>
        </p:nvSpPr>
        <p:spPr>
          <a:xfrm>
            <a:off x="5846736" y="32335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6" name="Google Shape;296;p1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7" name="Google Shape;297;p1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9" name="Google Shape;299;p1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0" name="Google Shape;300;p1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1" name="Google Shape;301;p1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2" name="Google Shape;302;p1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3" name="Google Shape;303;p1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4" name="Google Shape;304;p1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5" name="Google Shape;305;p1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6" name="Google Shape;306;p1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7" name="Google Shape;307;p1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8" name="Google Shape;308;p1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9" name="Google Shape;309;p1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9_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0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0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0"/>
          <p:cNvSpPr txBox="1">
            <a:spLocks noGrp="1"/>
          </p:cNvSpPr>
          <p:nvPr>
            <p:ph type="subTitle" idx="1"/>
          </p:nvPr>
        </p:nvSpPr>
        <p:spPr>
          <a:xfrm>
            <a:off x="1667256" y="2355825"/>
            <a:ext cx="2891100" cy="15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20"/>
          <p:cNvSpPr txBox="1">
            <a:spLocks noGrp="1"/>
          </p:cNvSpPr>
          <p:nvPr>
            <p:ph type="title"/>
          </p:nvPr>
        </p:nvSpPr>
        <p:spPr>
          <a:xfrm>
            <a:off x="1121875" y="1183920"/>
            <a:ext cx="28911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0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2" name="Google Shape;362;p20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3" name="Google Shape;363;p20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4" name="Google Shape;364;p20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5" name="Google Shape;365;p20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6" name="Google Shape;366;p20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7" name="Google Shape;367;p20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8" name="Google Shape;368;p20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9" name="Google Shape;369;p20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0" name="Google Shape;370;p20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1" name="Google Shape;371;p20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2" name="Google Shape;372;p20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3" name="Google Shape;373;p20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4" name="Google Shape;374;p20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9_1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1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1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9" name="Google Shape;379;p21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0" name="Google Shape;380;p21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1" name="Google Shape;381;p21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2" name="Google Shape;382;p21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3" name="Google Shape;383;p21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4" name="Google Shape;384;p21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5" name="Google Shape;385;p21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6" name="Google Shape;386;p21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7" name="Google Shape;387;p21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8" name="Google Shape;388;p21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9" name="Google Shape;389;p21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0" name="Google Shape;390;p21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1" name="Google Shape;391;p21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2" name="Google Shape;392;p21"/>
          <p:cNvSpPr txBox="1">
            <a:spLocks noGrp="1"/>
          </p:cNvSpPr>
          <p:nvPr>
            <p:ph type="body" idx="1"/>
          </p:nvPr>
        </p:nvSpPr>
        <p:spPr>
          <a:xfrm>
            <a:off x="2090500" y="1956600"/>
            <a:ext cx="5111400" cy="2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∗"/>
              <a:defRPr sz="2000">
                <a:solidFill>
                  <a:schemeClr val="accent3"/>
                </a:solidFill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 sz="1200">
                <a:solidFill>
                  <a:schemeClr val="accent3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●"/>
              <a:defRPr>
                <a:solidFill>
                  <a:schemeClr val="accent3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>
                <a:solidFill>
                  <a:schemeClr val="accent3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●"/>
              <a:defRPr>
                <a:solidFill>
                  <a:schemeClr val="accent3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>
                <a:solidFill>
                  <a:schemeClr val="accent3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21"/>
          <p:cNvSpPr txBox="1">
            <a:spLocks noGrp="1"/>
          </p:cNvSpPr>
          <p:nvPr>
            <p:ph type="subTitle" idx="2"/>
          </p:nvPr>
        </p:nvSpPr>
        <p:spPr>
          <a:xfrm>
            <a:off x="1676975" y="1309850"/>
            <a:ext cx="54507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21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22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2"/>
          <p:cNvSpPr txBox="1">
            <a:spLocks noGrp="1"/>
          </p:cNvSpPr>
          <p:nvPr>
            <p:ph type="ctrTitle"/>
          </p:nvPr>
        </p:nvSpPr>
        <p:spPr>
          <a:xfrm>
            <a:off x="1139125" y="582056"/>
            <a:ext cx="30645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9" name="Google Shape;399;p22"/>
          <p:cNvSpPr txBox="1">
            <a:spLocks noGrp="1"/>
          </p:cNvSpPr>
          <p:nvPr>
            <p:ph type="subTitle" idx="1"/>
          </p:nvPr>
        </p:nvSpPr>
        <p:spPr>
          <a:xfrm>
            <a:off x="2064825" y="1695725"/>
            <a:ext cx="3720600" cy="7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0" name="Google Shape;400;p22"/>
          <p:cNvSpPr txBox="1">
            <a:spLocks noGrp="1"/>
          </p:cNvSpPr>
          <p:nvPr>
            <p:ph type="subTitle" idx="2"/>
          </p:nvPr>
        </p:nvSpPr>
        <p:spPr>
          <a:xfrm>
            <a:off x="1570575" y="1261025"/>
            <a:ext cx="45720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1" name="Google Shape;401;p2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2" name="Google Shape;402;p2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3" name="Google Shape;403;p2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4" name="Google Shape;404;p2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" name="Google Shape;405;p2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6" name="Google Shape;406;p2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7" name="Google Shape;407;p2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8" name="Google Shape;408;p2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9" name="Google Shape;409;p2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0" name="Google Shape;410;p2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1" name="Google Shape;411;p2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2" name="Google Shape;412;p2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" name="Google Shape;413;p2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" name="Google Shape;414;p2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5" name="Google Shape;415;p22"/>
          <p:cNvSpPr txBox="1"/>
          <p:nvPr/>
        </p:nvSpPr>
        <p:spPr>
          <a:xfrm>
            <a:off x="2912425" y="3087263"/>
            <a:ext cx="4418100" cy="6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CREDITS: This presentation template was created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including icons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and infographics &amp; images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  <p:sldLayoutId id="2147483658" r:id="rId4"/>
    <p:sldLayoutId id="2147483663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5"/>
          <p:cNvSpPr txBox="1">
            <a:spLocks noGrp="1"/>
          </p:cNvSpPr>
          <p:nvPr>
            <p:ph type="ctrTitle"/>
          </p:nvPr>
        </p:nvSpPr>
        <p:spPr>
          <a:xfrm>
            <a:off x="1413525" y="845625"/>
            <a:ext cx="6594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latinR_22 </a:t>
            </a:r>
            <a:r>
              <a:rPr lang="en" sz="2900">
                <a:solidFill>
                  <a:srgbClr val="666666"/>
                </a:solidFill>
              </a:rPr>
              <a:t>&lt;- </a:t>
            </a:r>
            <a:r>
              <a:rPr lang="en">
                <a:solidFill>
                  <a:srgbClr val="999999"/>
                </a:solidFill>
              </a:rPr>
              <a:t>function</a:t>
            </a:r>
            <a:r>
              <a:rPr lang="en">
                <a:solidFill>
                  <a:srgbClr val="666666"/>
                </a:solidFill>
              </a:rPr>
              <a:t>() {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455" name="Google Shape;455;p25"/>
          <p:cNvSpPr txBox="1">
            <a:spLocks noGrp="1"/>
          </p:cNvSpPr>
          <p:nvPr>
            <p:ph type="subTitle" idx="1"/>
          </p:nvPr>
        </p:nvSpPr>
        <p:spPr>
          <a:xfrm>
            <a:off x="710124" y="4694725"/>
            <a:ext cx="6435469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Joshua Kunst Fuentes / LatinR 2022 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457" name="Google Shape;457;p25"/>
          <p:cNvGrpSpPr/>
          <p:nvPr/>
        </p:nvGrpSpPr>
        <p:grpSpPr>
          <a:xfrm>
            <a:off x="1413525" y="1363084"/>
            <a:ext cx="506100" cy="2736112"/>
            <a:chOff x="1413525" y="1759900"/>
            <a:chExt cx="506100" cy="2354050"/>
          </a:xfrm>
        </p:grpSpPr>
        <p:cxnSp>
          <p:nvCxnSpPr>
            <p:cNvPr id="458" name="Google Shape;458;p25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9" name="Google Shape;459;p25"/>
            <p:cNvSpPr txBox="1"/>
            <p:nvPr/>
          </p:nvSpPr>
          <p:spPr>
            <a:xfrm>
              <a:off x="1413525" y="3557750"/>
              <a:ext cx="506100" cy="55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66666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rgbClr val="66666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0" name="Google Shape;460;p25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latinR_2022_presentación</a:t>
            </a:r>
            <a:r>
              <a:rPr lang="en" sz="1400" dirty="0">
                <a:solidFill>
                  <a:schemeClr val="accent3"/>
                </a:solidFill>
              </a:rPr>
              <a:t>.</a:t>
            </a:r>
            <a:r>
              <a:rPr lang="en" sz="1400" dirty="0"/>
              <a:t>Rmd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1" name="Google Shape;461;p25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untitled</a:t>
            </a:r>
            <a:r>
              <a:rPr lang="en" sz="1400" dirty="0">
                <a:solidFill>
                  <a:schemeClr val="accent3"/>
                </a:solidFill>
              </a:rPr>
              <a:t>.</a:t>
            </a:r>
            <a:r>
              <a:rPr lang="en" sz="1400" dirty="0"/>
              <a:t>R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" name="Google Shape;469;p26">
            <a:extLst>
              <a:ext uri="{FF2B5EF4-FFF2-40B4-BE49-F238E27FC236}">
                <a16:creationId xmlns:a16="http://schemas.microsoft.com/office/drawing/2014/main" id="{C86E2E3B-8752-0491-1584-784BEF7FFA0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16290" y="1649184"/>
            <a:ext cx="7446816" cy="17179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6"/>
                </a:solidFill>
              </a:rPr>
              <a:t>[</a:t>
            </a:r>
            <a:r>
              <a:rPr lang="en" sz="3600" dirty="0">
                <a:solidFill>
                  <a:schemeClr val="accent1"/>
                </a:solidFill>
              </a:rPr>
              <a:t>Cómo convertirse en </a:t>
            </a:r>
            <a:r>
              <a:rPr lang="en" sz="3600" dirty="0">
                <a:solidFill>
                  <a:schemeClr val="lt2"/>
                </a:solidFill>
              </a:rPr>
              <a:t>Desarrollado</a:t>
            </a:r>
            <a:r>
              <a:rPr lang="en" sz="3600" dirty="0">
                <a:solidFill>
                  <a:srgbClr val="4A86E8"/>
                </a:solidFill>
              </a:rPr>
              <a:t>R</a:t>
            </a:r>
            <a:r>
              <a:rPr lang="en" sz="3600" dirty="0">
                <a:solidFill>
                  <a:schemeClr val="lt2"/>
                </a:solidFill>
              </a:rPr>
              <a:t> </a:t>
            </a:r>
            <a:r>
              <a:rPr lang="en" sz="3600" dirty="0">
                <a:solidFill>
                  <a:schemeClr val="accent1"/>
                </a:solidFill>
              </a:rPr>
              <a:t>en </a:t>
            </a:r>
            <a:r>
              <a:rPr lang="en" sz="3600" dirty="0">
                <a:solidFill>
                  <a:srgbClr val="E1E7EC"/>
                </a:solidFill>
              </a:rPr>
              <a:t>2</a:t>
            </a:r>
            <a:r>
              <a:rPr lang="en" sz="3600" dirty="0">
                <a:solidFill>
                  <a:schemeClr val="accent1"/>
                </a:solidFill>
              </a:rPr>
              <a:t> pasos</a:t>
            </a:r>
            <a:r>
              <a:rPr lang="en" sz="3600" dirty="0">
                <a:solidFill>
                  <a:schemeClr val="accent6"/>
                </a:solidFill>
              </a:rPr>
              <a:t>] </a:t>
            </a:r>
            <a:endParaRPr sz="3600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3" name="Google Shape;479;p27">
            <a:extLst>
              <a:ext uri="{FF2B5EF4-FFF2-40B4-BE49-F238E27FC236}">
                <a16:creationId xmlns:a16="http://schemas.microsoft.com/office/drawing/2014/main" id="{5E7747B3-DE65-3FF1-2B30-375BD3645FC0}"/>
              </a:ext>
            </a:extLst>
          </p:cNvPr>
          <p:cNvSpPr txBox="1">
            <a:spLocks/>
          </p:cNvSpPr>
          <p:nvPr/>
        </p:nvSpPr>
        <p:spPr>
          <a:xfrm>
            <a:off x="1433946" y="1357745"/>
            <a:ext cx="7162799" cy="264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s-CL" dirty="0">
                <a:solidFill>
                  <a:srgbClr val="666666"/>
                </a:solidFill>
              </a:rPr>
              <a:t>frase &lt;- </a:t>
            </a:r>
            <a:r>
              <a:rPr lang="es-CL" sz="2400" dirty="0">
                <a:solidFill>
                  <a:schemeClr val="accent6">
                    <a:lumMod val="85000"/>
                  </a:schemeClr>
                </a:solidFill>
              </a:rPr>
              <a:t>“</a:t>
            </a:r>
            <a:r>
              <a:rPr lang="es-ES" sz="2400" dirty="0">
                <a:solidFill>
                  <a:schemeClr val="accent6">
                    <a:lumMod val="85000"/>
                  </a:schemeClr>
                </a:solidFill>
              </a:rPr>
              <a:t>La verdadera motivación procede de trabajar en cosas que nos importan.</a:t>
            </a:r>
            <a:r>
              <a:rPr lang="es-CL" sz="2400" dirty="0">
                <a:solidFill>
                  <a:schemeClr val="accent6">
                    <a:lumMod val="85000"/>
                  </a:schemeClr>
                </a:solidFill>
              </a:rPr>
              <a:t>”</a:t>
            </a:r>
          </a:p>
          <a:p>
            <a:pPr marL="0" indent="0">
              <a:lnSpc>
                <a:spcPct val="150000"/>
              </a:lnSpc>
            </a:pPr>
            <a:endParaRPr lang="es-CL" sz="2400" dirty="0">
              <a:solidFill>
                <a:srgbClr val="999999"/>
              </a:solidFill>
            </a:endParaRPr>
          </a:p>
          <a:p>
            <a:pPr marL="0" indent="0">
              <a:lnSpc>
                <a:spcPct val="150000"/>
              </a:lnSpc>
            </a:pPr>
            <a:r>
              <a:rPr lang="es-CL" dirty="0">
                <a:solidFill>
                  <a:srgbClr val="666666"/>
                </a:solidFill>
              </a:rPr>
              <a:t>autora &lt;- </a:t>
            </a:r>
            <a:r>
              <a:rPr lang="es-CL" sz="2400" dirty="0">
                <a:solidFill>
                  <a:schemeClr val="accent6">
                    <a:lumMod val="85000"/>
                  </a:schemeClr>
                </a:solidFill>
              </a:rPr>
              <a:t>“</a:t>
            </a:r>
            <a:r>
              <a:rPr lang="es-ES" sz="2400" dirty="0">
                <a:solidFill>
                  <a:schemeClr val="accent6">
                    <a:lumMod val="85000"/>
                  </a:schemeClr>
                </a:solidFill>
              </a:rPr>
              <a:t>Sheryl Sandberg”</a:t>
            </a:r>
          </a:p>
          <a:p>
            <a:pPr marL="0" indent="0">
              <a:lnSpc>
                <a:spcPct val="150000"/>
              </a:lnSpc>
            </a:pPr>
            <a:endParaRPr lang="es-CL" dirty="0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3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Imágenes generadas por DALL-E (no se a quien pertenece la imagen)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3" name="Google Shape;479;p27">
            <a:extLst>
              <a:ext uri="{FF2B5EF4-FFF2-40B4-BE49-F238E27FC236}">
                <a16:creationId xmlns:a16="http://schemas.microsoft.com/office/drawing/2014/main" id="{5E7747B3-DE65-3FF1-2B30-375BD3645FC0}"/>
              </a:ext>
            </a:extLst>
          </p:cNvPr>
          <p:cNvSpPr txBox="1">
            <a:spLocks/>
          </p:cNvSpPr>
          <p:nvPr/>
        </p:nvSpPr>
        <p:spPr>
          <a:xfrm>
            <a:off x="1773160" y="686591"/>
            <a:ext cx="7162799" cy="84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s-ES" sz="1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Papyrus" panose="03070502060502030205" pitchFamily="66" charset="0"/>
              </a:rPr>
              <a:t>SABER  R + MOTIVACIÖN  =  GRAN VIAJE COMIENZA</a:t>
            </a:r>
          </a:p>
          <a:p>
            <a:pPr marL="0" indent="0">
              <a:lnSpc>
                <a:spcPct val="150000"/>
              </a:lnSpc>
            </a:pPr>
            <a:endParaRPr lang="es-CL" sz="11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Imagen 3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C48513F2-253A-40F3-2FAB-314B4046D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876" y="1428749"/>
            <a:ext cx="2947834" cy="2947834"/>
          </a:xfrm>
          <a:prstGeom prst="rect">
            <a:avLst/>
          </a:prstGeom>
        </p:spPr>
      </p:pic>
      <p:pic>
        <p:nvPicPr>
          <p:cNvPr id="6" name="Imagen 5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5637E7DF-5FE7-0C36-8A06-27AED7567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0710" y="1428749"/>
            <a:ext cx="2947834" cy="294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54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convertirse_desarrollador.Rmd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</a:t>
            </a:r>
            <a:r>
              <a:rPr lang="es-CL" sz="1400" dirty="0">
                <a:solidFill>
                  <a:srgbClr val="666666"/>
                </a:solidFill>
              </a:rPr>
              <a:t>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482" name="Google Shape;482;p27"/>
          <p:cNvSpPr txBox="1">
            <a:spLocks noGrp="1"/>
          </p:cNvSpPr>
          <p:nvPr>
            <p:ph type="title" idx="4294967295"/>
          </p:nvPr>
        </p:nvSpPr>
        <p:spPr>
          <a:xfrm flipH="1">
            <a:off x="1521263" y="6631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03</a:t>
            </a:r>
            <a:r>
              <a:rPr lang="en" sz="4400" dirty="0">
                <a:solidFill>
                  <a:schemeClr val="accent6">
                    <a:lumMod val="50000"/>
                  </a:schemeClr>
                </a:solidFill>
              </a:rPr>
              <a:t>{</a:t>
            </a:r>
            <a:endParaRPr sz="4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84" name="Google Shape;484;p27"/>
          <p:cNvSpPr txBox="1"/>
          <p:nvPr/>
        </p:nvSpPr>
        <p:spPr>
          <a:xfrm>
            <a:off x="1593975" y="36627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>
                    <a:lumMod val="50000"/>
                  </a:schemeClr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>
                  <a:lumMod val="50000"/>
                </a:schemeClr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" name="Google Shape;483;p27">
            <a:extLst>
              <a:ext uri="{FF2B5EF4-FFF2-40B4-BE49-F238E27FC236}">
                <a16:creationId xmlns:a16="http://schemas.microsoft.com/office/drawing/2014/main" id="{4D879C2A-0737-BB38-A775-66D48DA167DC}"/>
              </a:ext>
            </a:extLst>
          </p:cNvPr>
          <p:cNvSpPr txBox="1">
            <a:spLocks/>
          </p:cNvSpPr>
          <p:nvPr/>
        </p:nvSpPr>
        <p:spPr>
          <a:xfrm>
            <a:off x="2100075" y="2212303"/>
            <a:ext cx="5478360" cy="718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CL" sz="4000" dirty="0">
                <a:solidFill>
                  <a:schemeClr val="accent6"/>
                </a:solidFill>
              </a:rPr>
              <a:t>[</a:t>
            </a:r>
            <a:r>
              <a:rPr lang="es-CL" dirty="0">
                <a:solidFill>
                  <a:schemeClr val="accent1"/>
                </a:solidFill>
              </a:rPr>
              <a:t>Se puede partir </a:t>
            </a:r>
            <a:r>
              <a:rPr lang="es-CL" sz="7200" dirty="0">
                <a:solidFill>
                  <a:schemeClr val="accent1"/>
                </a:solidFill>
              </a:rPr>
              <a:t>pequeño</a:t>
            </a:r>
            <a:r>
              <a:rPr lang="es-CL" sz="4000" dirty="0">
                <a:solidFill>
                  <a:schemeClr val="accent6"/>
                </a:solidFill>
              </a:rPr>
              <a:t>]</a:t>
            </a:r>
            <a:r>
              <a:rPr lang="es-CL" sz="4000" dirty="0">
                <a:solidFill>
                  <a:schemeClr val="accent1"/>
                </a:solidFill>
              </a:rPr>
              <a:t> </a:t>
            </a:r>
            <a:endParaRPr lang="es-CL" sz="4000" dirty="0">
              <a:solidFill>
                <a:schemeClr val="accent3"/>
              </a:solidFill>
            </a:endParaRPr>
          </a:p>
        </p:txBody>
      </p:sp>
      <p:cxnSp>
        <p:nvCxnSpPr>
          <p:cNvPr id="3" name="Google Shape;485;p27">
            <a:extLst>
              <a:ext uri="{FF2B5EF4-FFF2-40B4-BE49-F238E27FC236}">
                <a16:creationId xmlns:a16="http://schemas.microsoft.com/office/drawing/2014/main" id="{46A89CEB-7A1A-1ECE-DC1A-845BD581B48F}"/>
              </a:ext>
            </a:extLst>
          </p:cNvPr>
          <p:cNvCxnSpPr>
            <a:cxnSpLocks/>
          </p:cNvCxnSpPr>
          <p:nvPr/>
        </p:nvCxnSpPr>
        <p:spPr>
          <a:xfrm>
            <a:off x="1847025" y="1416130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6609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https://github.com/jrnold/ggthemes/blob/main/R/hc.R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2" name="Google Shape;517;p30">
            <a:extLst>
              <a:ext uri="{FF2B5EF4-FFF2-40B4-BE49-F238E27FC236}">
                <a16:creationId xmlns:a16="http://schemas.microsoft.com/office/drawing/2014/main" id="{F347461C-7630-2FE1-4E56-1AA03ACAB6C2}"/>
              </a:ext>
            </a:extLst>
          </p:cNvPr>
          <p:cNvSpPr txBox="1">
            <a:spLocks/>
          </p:cNvSpPr>
          <p:nvPr/>
        </p:nvSpPr>
        <p:spPr>
          <a:xfrm>
            <a:off x="1511758" y="1171038"/>
            <a:ext cx="6096318" cy="2801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200000"/>
              </a:lnSpc>
            </a:pP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Pequeño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gran paso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fue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colaboración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Paquete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accent6"/>
                </a:solidFill>
              </a:rPr>
              <a:t>{</a:t>
            </a:r>
            <a:r>
              <a:rPr lang="en-US" sz="2000" dirty="0" err="1">
                <a:solidFill>
                  <a:schemeClr val="accent6"/>
                </a:solidFill>
              </a:rPr>
              <a:t>ggthemes</a:t>
            </a:r>
            <a:r>
              <a:rPr lang="en-US" sz="2000" dirty="0">
                <a:solidFill>
                  <a:schemeClr val="accent6"/>
                </a:solidFill>
              </a:rPr>
              <a:t>}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Tema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de {ggplot2}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+-100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líneas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85000"/>
                  </a:schemeClr>
                </a:solidFill>
              </a:rPr>
              <a:t>😏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…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…de copy &amp; paste! </a:t>
            </a:r>
            <a:r>
              <a:rPr lang="es-ES" sz="2000" dirty="0">
                <a:solidFill>
                  <a:srgbClr val="999999"/>
                </a:solidFill>
              </a:rPr>
              <a:t>😅</a:t>
            </a:r>
            <a:endParaRPr lang="en-US" sz="2000" dirty="0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249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Solamente 2014 – 2006 = 8 años luego de mis primeros bugs.</a:t>
            </a:r>
            <a:endParaRPr sz="1400" dirty="0">
              <a:solidFill>
                <a:srgbClr val="666666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E8721F2-3DE7-5D4F-F716-989C41037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870" y="887189"/>
            <a:ext cx="6825839" cy="336912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28A2BA4-82E8-45AA-BF25-041F5F7794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</a:extLst>
          </a:blip>
          <a:srcRect l="11727" t="67406" r="3576"/>
          <a:stretch/>
        </p:blipFill>
        <p:spPr>
          <a:xfrm>
            <a:off x="2389239" y="3075000"/>
            <a:ext cx="5781367" cy="1098136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B061E93E-876A-FF1A-C7BA-C165BEDF5CC2}"/>
              </a:ext>
            </a:extLst>
          </p:cNvPr>
          <p:cNvSpPr/>
          <p:nvPr/>
        </p:nvSpPr>
        <p:spPr>
          <a:xfrm>
            <a:off x="3669220" y="2549225"/>
            <a:ext cx="1234619" cy="613135"/>
          </a:xfrm>
          <a:custGeom>
            <a:avLst/>
            <a:gdLst>
              <a:gd name="connsiteX0" fmla="*/ 0 w 1234619"/>
              <a:gd name="connsiteY0" fmla="*/ 306568 h 613135"/>
              <a:gd name="connsiteX1" fmla="*/ 617310 w 1234619"/>
              <a:gd name="connsiteY1" fmla="*/ 0 h 613135"/>
              <a:gd name="connsiteX2" fmla="*/ 1234620 w 1234619"/>
              <a:gd name="connsiteY2" fmla="*/ 306568 h 613135"/>
              <a:gd name="connsiteX3" fmla="*/ 617310 w 1234619"/>
              <a:gd name="connsiteY3" fmla="*/ 613136 h 613135"/>
              <a:gd name="connsiteX4" fmla="*/ 0 w 1234619"/>
              <a:gd name="connsiteY4" fmla="*/ 306568 h 61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4619" h="613135" extrusionOk="0">
                <a:moveTo>
                  <a:pt x="0" y="306568"/>
                </a:moveTo>
                <a:cubicBezTo>
                  <a:pt x="-4046" y="161741"/>
                  <a:pt x="277754" y="60867"/>
                  <a:pt x="617310" y="0"/>
                </a:cubicBezTo>
                <a:cubicBezTo>
                  <a:pt x="973237" y="-7943"/>
                  <a:pt x="1249405" y="130028"/>
                  <a:pt x="1234620" y="306568"/>
                </a:cubicBezTo>
                <a:cubicBezTo>
                  <a:pt x="1302059" y="460699"/>
                  <a:pt x="956420" y="654572"/>
                  <a:pt x="617310" y="613136"/>
                </a:cubicBezTo>
                <a:cubicBezTo>
                  <a:pt x="280346" y="619421"/>
                  <a:pt x="-24311" y="450777"/>
                  <a:pt x="0" y="306568"/>
                </a:cubicBezTo>
                <a:close/>
              </a:path>
            </a:pathLst>
          </a:custGeom>
          <a:noFill/>
          <a:ln w="57150">
            <a:solidFill>
              <a:srgbClr val="E86304"/>
            </a:solidFill>
            <a:extLst>
              <a:ext uri="{C807C97D-BFC1-408E-A445-0C87EB9F89A2}">
                <ask:lineSketchStyleProps xmlns:ask="http://schemas.microsoft.com/office/drawing/2018/sketchyshapes" sd="1634779923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9665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https://jkunst.com/clrutr/ https://github.com/jbkunst/clrutr/</a:t>
            </a:r>
          </a:p>
        </p:txBody>
      </p:sp>
      <p:sp>
        <p:nvSpPr>
          <p:cNvPr id="2" name="Google Shape;517;p30">
            <a:extLst>
              <a:ext uri="{FF2B5EF4-FFF2-40B4-BE49-F238E27FC236}">
                <a16:creationId xmlns:a16="http://schemas.microsoft.com/office/drawing/2014/main" id="{F347461C-7630-2FE1-4E56-1AA03ACAB6C2}"/>
              </a:ext>
            </a:extLst>
          </p:cNvPr>
          <p:cNvSpPr txBox="1">
            <a:spLocks/>
          </p:cNvSpPr>
          <p:nvPr/>
        </p:nvSpPr>
        <p:spPr>
          <a:xfrm>
            <a:off x="1253613" y="1163664"/>
            <a:ext cx="7565922" cy="2801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200000"/>
              </a:lnSpc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2do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pequeño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gran paso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fue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{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clrutr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} 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Paquete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para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formatear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id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único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Chile (rut)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1 script, 4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funciones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en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+-100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líneas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s-ES" sz="2000" dirty="0">
                <a:solidFill>
                  <a:schemeClr val="accent6">
                    <a:lumMod val="85000"/>
                  </a:schemeClr>
                </a:solidFill>
              </a:rPr>
              <a:t>😏…</a:t>
            </a:r>
            <a:endParaRPr lang="en-US" sz="2000" dirty="0">
              <a:solidFill>
                <a:schemeClr val="accent6">
                  <a:lumMod val="85000"/>
                </a:schemeClr>
              </a:solidFill>
            </a:endParaRP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s-ES" sz="2000" dirty="0">
                <a:solidFill>
                  <a:schemeClr val="accent6">
                    <a:lumMod val="85000"/>
                  </a:schemeClr>
                </a:solidFill>
              </a:rPr>
              <a:t>De </a:t>
            </a:r>
            <a:r>
              <a:rPr lang="es-ES" sz="2000" b="1" dirty="0">
                <a:solidFill>
                  <a:schemeClr val="accent6"/>
                </a:solidFill>
              </a:rPr>
              <a:t>traducir</a:t>
            </a:r>
            <a:r>
              <a:rPr lang="es-ES" sz="2000" dirty="0">
                <a:solidFill>
                  <a:schemeClr val="accent6">
                    <a:lumMod val="85000"/>
                  </a:schemeClr>
                </a:solidFill>
              </a:rPr>
              <a:t> código de otros lenguajes a </a:t>
            </a:r>
            <a:r>
              <a:rPr lang="es-ES" sz="2000" dirty="0">
                <a:solidFill>
                  <a:srgbClr val="00B0F0"/>
                </a:solidFill>
              </a:rPr>
              <a:t>R</a:t>
            </a:r>
            <a:r>
              <a:rPr lang="es-ES" sz="2000" dirty="0">
                <a:solidFill>
                  <a:srgbClr val="999999"/>
                </a:solidFill>
              </a:rPr>
              <a:t> 😅</a:t>
            </a:r>
            <a:endParaRPr lang="en-US" sz="2000" dirty="0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25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convertirse_desarrollador.Rmd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</a:t>
            </a:r>
            <a:r>
              <a:rPr lang="es-CL" sz="1400" dirty="0">
                <a:solidFill>
                  <a:srgbClr val="666666"/>
                </a:solidFill>
              </a:rPr>
              <a:t>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482" name="Google Shape;482;p27"/>
          <p:cNvSpPr txBox="1">
            <a:spLocks noGrp="1"/>
          </p:cNvSpPr>
          <p:nvPr>
            <p:ph type="title" idx="4294967295"/>
          </p:nvPr>
        </p:nvSpPr>
        <p:spPr>
          <a:xfrm flipH="1">
            <a:off x="1521263" y="6631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04</a:t>
            </a:r>
            <a:r>
              <a:rPr lang="en" sz="4400" dirty="0">
                <a:solidFill>
                  <a:schemeClr val="accent6">
                    <a:lumMod val="50000"/>
                  </a:schemeClr>
                </a:solidFill>
              </a:rPr>
              <a:t>{</a:t>
            </a:r>
            <a:endParaRPr sz="4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84" name="Google Shape;484;p27"/>
          <p:cNvSpPr txBox="1"/>
          <p:nvPr/>
        </p:nvSpPr>
        <p:spPr>
          <a:xfrm>
            <a:off x="1593975" y="36627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>
                    <a:lumMod val="50000"/>
                  </a:schemeClr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>
                  <a:lumMod val="50000"/>
                </a:schemeClr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" name="Google Shape;483;p27">
            <a:extLst>
              <a:ext uri="{FF2B5EF4-FFF2-40B4-BE49-F238E27FC236}">
                <a16:creationId xmlns:a16="http://schemas.microsoft.com/office/drawing/2014/main" id="{E99C8A88-D328-B3FC-3547-C26D810DEAB8}"/>
              </a:ext>
            </a:extLst>
          </p:cNvPr>
          <p:cNvSpPr txBox="1">
            <a:spLocks/>
          </p:cNvSpPr>
          <p:nvPr/>
        </p:nvSpPr>
        <p:spPr>
          <a:xfrm>
            <a:off x="2100074" y="2212303"/>
            <a:ext cx="5831651" cy="718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CL" sz="4000" dirty="0">
                <a:solidFill>
                  <a:schemeClr val="accent6"/>
                </a:solidFill>
              </a:rPr>
              <a:t>[</a:t>
            </a:r>
            <a:r>
              <a:rPr lang="es-CL" sz="4000" dirty="0">
                <a:solidFill>
                  <a:schemeClr val="accent1"/>
                </a:solidFill>
              </a:rPr>
              <a:t>Puede quedar inconcluso</a:t>
            </a:r>
            <a:r>
              <a:rPr lang="es-ES" sz="4000" dirty="0">
                <a:solidFill>
                  <a:schemeClr val="accent1"/>
                </a:solidFill>
              </a:rPr>
              <a:t>🧩</a:t>
            </a:r>
            <a:r>
              <a:rPr lang="es-CL" sz="4000" dirty="0">
                <a:solidFill>
                  <a:schemeClr val="accent6"/>
                </a:solidFill>
              </a:rPr>
              <a:t>]</a:t>
            </a:r>
            <a:r>
              <a:rPr lang="es-CL" sz="4000" dirty="0">
                <a:solidFill>
                  <a:schemeClr val="accent1"/>
                </a:solidFill>
              </a:rPr>
              <a:t> </a:t>
            </a:r>
            <a:endParaRPr lang="es-CL" sz="4000" dirty="0">
              <a:solidFill>
                <a:schemeClr val="accent3"/>
              </a:solidFill>
            </a:endParaRPr>
          </a:p>
        </p:txBody>
      </p:sp>
      <p:cxnSp>
        <p:nvCxnSpPr>
          <p:cNvPr id="3" name="Google Shape;485;p27">
            <a:extLst>
              <a:ext uri="{FF2B5EF4-FFF2-40B4-BE49-F238E27FC236}">
                <a16:creationId xmlns:a16="http://schemas.microsoft.com/office/drawing/2014/main" id="{3FD9ADCB-9087-5CB1-EBE9-FF5E82DCB44E}"/>
              </a:ext>
            </a:extLst>
          </p:cNvPr>
          <p:cNvCxnSpPr>
            <a:cxnSpLocks/>
          </p:cNvCxnSpPr>
          <p:nvPr/>
        </p:nvCxnSpPr>
        <p:spPr>
          <a:xfrm>
            <a:off x="1847025" y="1416130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6197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17;p30">
            <a:extLst>
              <a:ext uri="{FF2B5EF4-FFF2-40B4-BE49-F238E27FC236}">
                <a16:creationId xmlns:a16="http://schemas.microsoft.com/office/drawing/2014/main" id="{F347461C-7630-2FE1-4E56-1AA03ACAB6C2}"/>
              </a:ext>
            </a:extLst>
          </p:cNvPr>
          <p:cNvSpPr txBox="1">
            <a:spLocks/>
          </p:cNvSpPr>
          <p:nvPr/>
        </p:nvSpPr>
        <p:spPr>
          <a:xfrm>
            <a:off x="1032386" y="1163664"/>
            <a:ext cx="8111613" cy="2801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200000"/>
              </a:lnSpc>
            </a:pPr>
            <a:r>
              <a:rPr lang="en-US" dirty="0">
                <a:solidFill>
                  <a:schemeClr val="accent6">
                    <a:lumMod val="85000"/>
                  </a:schemeClr>
                </a:solidFill>
              </a:rPr>
              <a:t>… Y no </a:t>
            </a:r>
            <a:r>
              <a:rPr lang="en-US" dirty="0" err="1">
                <a:solidFill>
                  <a:schemeClr val="accent6">
                    <a:lumMod val="85000"/>
                  </a:schemeClr>
                </a:solidFill>
              </a:rPr>
              <a:t>tiene</a:t>
            </a:r>
            <a:r>
              <a:rPr lang="en-US" dirty="0">
                <a:solidFill>
                  <a:schemeClr val="accent6">
                    <a:lumMod val="85000"/>
                  </a:schemeClr>
                </a:solidFill>
              </a:rPr>
              <a:t> nada de </a:t>
            </a:r>
            <a:r>
              <a:rPr lang="en-US" dirty="0" err="1">
                <a:solidFill>
                  <a:schemeClr val="accent6">
                    <a:lumMod val="85000"/>
                  </a:schemeClr>
                </a:solidFill>
              </a:rPr>
              <a:t>malo</a:t>
            </a:r>
            <a:r>
              <a:rPr lang="en-US" dirty="0">
                <a:solidFill>
                  <a:schemeClr val="accent6">
                    <a:lumMod val="85000"/>
                  </a:schemeClr>
                </a:solidFill>
              </a:rPr>
              <a:t>. La </a:t>
            </a:r>
            <a:r>
              <a:rPr lang="en-US" dirty="0" err="1">
                <a:solidFill>
                  <a:schemeClr val="accent6">
                    <a:lumMod val="85000"/>
                  </a:schemeClr>
                </a:solidFill>
              </a:rPr>
              <a:t>inspiración</a:t>
            </a:r>
            <a:r>
              <a:rPr lang="en-US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85000"/>
                  </a:schemeClr>
                </a:solidFill>
              </a:rPr>
              <a:t>llegará</a:t>
            </a:r>
            <a:r>
              <a:rPr lang="en-US" dirty="0">
                <a:solidFill>
                  <a:schemeClr val="accent6">
                    <a:lumMod val="85000"/>
                  </a:schemeClr>
                </a:solidFill>
              </a:rPr>
              <a:t> (o no)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s-ES" dirty="0">
                <a:solidFill>
                  <a:schemeClr val="accent6">
                    <a:lumMod val="85000"/>
                  </a:schemeClr>
                </a:solidFill>
              </a:rPr>
              <a:t>Todo partió con </a:t>
            </a:r>
            <a:r>
              <a:rPr lang="en-US" dirty="0">
                <a:solidFill>
                  <a:schemeClr val="accent6">
                    <a:lumMod val="85000"/>
                  </a:schemeClr>
                </a:solidFill>
              </a:rPr>
              <a:t>un script que </a:t>
            </a:r>
            <a:r>
              <a:rPr lang="en-US" dirty="0" err="1">
                <a:solidFill>
                  <a:schemeClr val="accent6">
                    <a:lumMod val="85000"/>
                  </a:schemeClr>
                </a:solidFill>
              </a:rPr>
              <a:t>fue</a:t>
            </a:r>
            <a:r>
              <a:rPr lang="en-US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85000"/>
                  </a:schemeClr>
                </a:solidFill>
              </a:rPr>
              <a:t>creciendo</a:t>
            </a:r>
            <a:r>
              <a:rPr lang="en-US" dirty="0">
                <a:solidFill>
                  <a:schemeClr val="accent6">
                    <a:lumMod val="85000"/>
                  </a:schemeClr>
                </a:solidFill>
              </a:rPr>
              <a:t>(*)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s-ES" dirty="0">
                <a:solidFill>
                  <a:schemeClr val="accent6">
                    <a:lumMod val="85000"/>
                  </a:schemeClr>
                </a:solidFill>
              </a:rPr>
              <a:t>Aprendí a confeccionar paquetes con {</a:t>
            </a:r>
            <a:r>
              <a:rPr lang="es-ES" dirty="0" err="1">
                <a:solidFill>
                  <a:schemeClr val="accent6">
                    <a:lumMod val="85000"/>
                  </a:schemeClr>
                </a:solidFill>
              </a:rPr>
              <a:t>riskr</a:t>
            </a:r>
            <a:r>
              <a:rPr lang="es-ES" dirty="0">
                <a:solidFill>
                  <a:schemeClr val="accent6">
                    <a:lumMod val="85000"/>
                  </a:schemeClr>
                </a:solidFill>
              </a:rPr>
              <a:t>} 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s-ES" dirty="0">
                <a:solidFill>
                  <a:schemeClr val="accent6">
                    <a:lumMod val="85000"/>
                  </a:schemeClr>
                </a:solidFill>
              </a:rPr>
              <a:t>Luego llegó {</a:t>
            </a:r>
            <a:r>
              <a:rPr lang="es-ES" dirty="0" err="1">
                <a:solidFill>
                  <a:schemeClr val="accent6">
                    <a:lumMod val="85000"/>
                  </a:schemeClr>
                </a:solidFill>
              </a:rPr>
              <a:t>irks</a:t>
            </a:r>
            <a:r>
              <a:rPr lang="es-ES" dirty="0">
                <a:solidFill>
                  <a:schemeClr val="accent6">
                    <a:lumMod val="85000"/>
                  </a:schemeClr>
                </a:solidFill>
              </a:rPr>
              <a:t>}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s-ES" dirty="0">
                <a:solidFill>
                  <a:schemeClr val="accent6">
                    <a:lumMod val="85000"/>
                  </a:schemeClr>
                </a:solidFill>
              </a:rPr>
              <a:t>Y ahora vamos en el {risk3r}</a:t>
            </a:r>
            <a:endParaRPr lang="en-US" dirty="0">
              <a:solidFill>
                <a:srgbClr val="999999"/>
              </a:solidFill>
            </a:endParaRPr>
          </a:p>
        </p:txBody>
      </p:sp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sz="1400" dirty="0">
                <a:solidFill>
                  <a:srgbClr val="666666"/>
                </a:solidFill>
              </a:rPr>
              <a:t>https://gist.github.com/jbkunst/d7427ef7110dbb2c0baa </a:t>
            </a:r>
          </a:p>
        </p:txBody>
      </p:sp>
      <p:sp>
        <p:nvSpPr>
          <p:cNvPr id="3" name="Cerrar llave 2">
            <a:extLst>
              <a:ext uri="{FF2B5EF4-FFF2-40B4-BE49-F238E27FC236}">
                <a16:creationId xmlns:a16="http://schemas.microsoft.com/office/drawing/2014/main" id="{B68F1E98-FF8B-201F-73AA-D9A61D3B0843}"/>
              </a:ext>
            </a:extLst>
          </p:cNvPr>
          <p:cNvSpPr/>
          <p:nvPr/>
        </p:nvSpPr>
        <p:spPr>
          <a:xfrm rot="2604018">
            <a:off x="7118703" y="2668318"/>
            <a:ext cx="299008" cy="1805736"/>
          </a:xfrm>
          <a:custGeom>
            <a:avLst/>
            <a:gdLst>
              <a:gd name="connsiteX0" fmla="*/ 0 w 299008"/>
              <a:gd name="connsiteY0" fmla="*/ 0 h 1805736"/>
              <a:gd name="connsiteX1" fmla="*/ 149504 w 299008"/>
              <a:gd name="connsiteY1" fmla="*/ 162616 h 1805736"/>
              <a:gd name="connsiteX2" fmla="*/ 149504 w 299008"/>
              <a:gd name="connsiteY2" fmla="*/ 751141 h 1805736"/>
              <a:gd name="connsiteX3" fmla="*/ 299008 w 299008"/>
              <a:gd name="connsiteY3" fmla="*/ 913757 h 1805736"/>
              <a:gd name="connsiteX4" fmla="*/ 149504 w 299008"/>
              <a:gd name="connsiteY4" fmla="*/ 1076373 h 1805736"/>
              <a:gd name="connsiteX5" fmla="*/ 149504 w 299008"/>
              <a:gd name="connsiteY5" fmla="*/ 1643120 h 1805736"/>
              <a:gd name="connsiteX6" fmla="*/ 0 w 299008"/>
              <a:gd name="connsiteY6" fmla="*/ 1805736 h 1805736"/>
              <a:gd name="connsiteX7" fmla="*/ 0 w 299008"/>
              <a:gd name="connsiteY7" fmla="*/ 1354302 h 1805736"/>
              <a:gd name="connsiteX8" fmla="*/ 0 w 299008"/>
              <a:gd name="connsiteY8" fmla="*/ 866753 h 1805736"/>
              <a:gd name="connsiteX9" fmla="*/ 0 w 299008"/>
              <a:gd name="connsiteY9" fmla="*/ 0 h 1805736"/>
              <a:gd name="connsiteX0" fmla="*/ 0 w 299008"/>
              <a:gd name="connsiteY0" fmla="*/ 0 h 1805736"/>
              <a:gd name="connsiteX1" fmla="*/ 149504 w 299008"/>
              <a:gd name="connsiteY1" fmla="*/ 162616 h 1805736"/>
              <a:gd name="connsiteX2" fmla="*/ 149504 w 299008"/>
              <a:gd name="connsiteY2" fmla="*/ 751141 h 1805736"/>
              <a:gd name="connsiteX3" fmla="*/ 299008 w 299008"/>
              <a:gd name="connsiteY3" fmla="*/ 913757 h 1805736"/>
              <a:gd name="connsiteX4" fmla="*/ 149504 w 299008"/>
              <a:gd name="connsiteY4" fmla="*/ 1076373 h 1805736"/>
              <a:gd name="connsiteX5" fmla="*/ 149504 w 299008"/>
              <a:gd name="connsiteY5" fmla="*/ 1643120 h 1805736"/>
              <a:gd name="connsiteX6" fmla="*/ 0 w 299008"/>
              <a:gd name="connsiteY6" fmla="*/ 1805736 h 1805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9008" h="1805736" stroke="0" extrusionOk="0">
                <a:moveTo>
                  <a:pt x="0" y="0"/>
                </a:moveTo>
                <a:cubicBezTo>
                  <a:pt x="102092" y="-12898"/>
                  <a:pt x="152101" y="64595"/>
                  <a:pt x="149504" y="162616"/>
                </a:cubicBezTo>
                <a:cubicBezTo>
                  <a:pt x="150061" y="285364"/>
                  <a:pt x="82349" y="523181"/>
                  <a:pt x="149504" y="751141"/>
                </a:cubicBezTo>
                <a:cubicBezTo>
                  <a:pt x="150335" y="847135"/>
                  <a:pt x="196040" y="919744"/>
                  <a:pt x="299008" y="913757"/>
                </a:cubicBezTo>
                <a:cubicBezTo>
                  <a:pt x="230089" y="902973"/>
                  <a:pt x="147217" y="984563"/>
                  <a:pt x="149504" y="1076373"/>
                </a:cubicBezTo>
                <a:cubicBezTo>
                  <a:pt x="216074" y="1201649"/>
                  <a:pt x="124570" y="1405864"/>
                  <a:pt x="149504" y="1643120"/>
                </a:cubicBezTo>
                <a:cubicBezTo>
                  <a:pt x="144048" y="1738148"/>
                  <a:pt x="87940" y="1806857"/>
                  <a:pt x="0" y="1805736"/>
                </a:cubicBezTo>
                <a:cubicBezTo>
                  <a:pt x="-33901" y="1682955"/>
                  <a:pt x="29583" y="1452376"/>
                  <a:pt x="0" y="1354302"/>
                </a:cubicBezTo>
                <a:cubicBezTo>
                  <a:pt x="-29583" y="1256228"/>
                  <a:pt x="271" y="1099543"/>
                  <a:pt x="0" y="866753"/>
                </a:cubicBezTo>
                <a:cubicBezTo>
                  <a:pt x="-271" y="633963"/>
                  <a:pt x="38251" y="218340"/>
                  <a:pt x="0" y="0"/>
                </a:cubicBezTo>
                <a:close/>
              </a:path>
              <a:path w="299008" h="1805736" fill="none" extrusionOk="0">
                <a:moveTo>
                  <a:pt x="0" y="0"/>
                </a:moveTo>
                <a:cubicBezTo>
                  <a:pt x="93423" y="-22154"/>
                  <a:pt x="147794" y="78516"/>
                  <a:pt x="149504" y="162616"/>
                </a:cubicBezTo>
                <a:cubicBezTo>
                  <a:pt x="180613" y="379104"/>
                  <a:pt x="92813" y="606731"/>
                  <a:pt x="149504" y="751141"/>
                </a:cubicBezTo>
                <a:cubicBezTo>
                  <a:pt x="155894" y="837430"/>
                  <a:pt x="220917" y="905290"/>
                  <a:pt x="299008" y="913757"/>
                </a:cubicBezTo>
                <a:cubicBezTo>
                  <a:pt x="213498" y="908373"/>
                  <a:pt x="137739" y="997228"/>
                  <a:pt x="149504" y="1076373"/>
                </a:cubicBezTo>
                <a:cubicBezTo>
                  <a:pt x="212667" y="1240335"/>
                  <a:pt x="113585" y="1481801"/>
                  <a:pt x="149504" y="1643120"/>
                </a:cubicBezTo>
                <a:cubicBezTo>
                  <a:pt x="145939" y="1727170"/>
                  <a:pt x="91626" y="1820240"/>
                  <a:pt x="0" y="1805736"/>
                </a:cubicBezTo>
              </a:path>
              <a:path w="299008" h="1805736" fill="none" stroke="0" extrusionOk="0">
                <a:moveTo>
                  <a:pt x="0" y="0"/>
                </a:moveTo>
                <a:cubicBezTo>
                  <a:pt x="91049" y="15797"/>
                  <a:pt x="141444" y="71945"/>
                  <a:pt x="149504" y="162616"/>
                </a:cubicBezTo>
                <a:cubicBezTo>
                  <a:pt x="170664" y="389413"/>
                  <a:pt x="112460" y="573271"/>
                  <a:pt x="149504" y="751141"/>
                </a:cubicBezTo>
                <a:cubicBezTo>
                  <a:pt x="139157" y="841145"/>
                  <a:pt x="220126" y="906229"/>
                  <a:pt x="299008" y="913757"/>
                </a:cubicBezTo>
                <a:cubicBezTo>
                  <a:pt x="234292" y="897986"/>
                  <a:pt x="162380" y="967825"/>
                  <a:pt x="149504" y="1076373"/>
                </a:cubicBezTo>
                <a:cubicBezTo>
                  <a:pt x="176231" y="1268279"/>
                  <a:pt x="93644" y="1378671"/>
                  <a:pt x="149504" y="1643120"/>
                </a:cubicBezTo>
                <a:cubicBezTo>
                  <a:pt x="150303" y="1742602"/>
                  <a:pt x="76180" y="1795952"/>
                  <a:pt x="0" y="1805736"/>
                </a:cubicBezTo>
              </a:path>
            </a:pathLst>
          </a:custGeom>
          <a:ln w="38100">
            <a:solidFill>
              <a:srgbClr val="E86304"/>
            </a:solidFill>
            <a:extLst>
              <a:ext uri="{C807C97D-BFC1-408E-A445-0C87EB9F89A2}">
                <ask:lineSketchStyleProps xmlns:ask="http://schemas.microsoft.com/office/drawing/2018/sketchyshapes" sd="3211632510">
                  <a:prstGeom prst="rightBrace">
                    <a:avLst>
                      <a:gd name="adj1" fmla="val 54385"/>
                      <a:gd name="adj2" fmla="val 50603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Google Shape;517;p30">
            <a:extLst>
              <a:ext uri="{FF2B5EF4-FFF2-40B4-BE49-F238E27FC236}">
                <a16:creationId xmlns:a16="http://schemas.microsoft.com/office/drawing/2014/main" id="{2CA33F2D-3399-0A4A-4315-AF8CCAED22B5}"/>
              </a:ext>
            </a:extLst>
          </p:cNvPr>
          <p:cNvSpPr txBox="1">
            <a:spLocks/>
          </p:cNvSpPr>
          <p:nvPr/>
        </p:nvSpPr>
        <p:spPr>
          <a:xfrm>
            <a:off x="6858000" y="3611626"/>
            <a:ext cx="2285999" cy="73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US" sz="1400" dirty="0">
                <a:solidFill>
                  <a:schemeClr val="accent6">
                    <a:lumMod val="85000"/>
                  </a:schemeClr>
                </a:solidFill>
              </a:rPr>
              <a:t>…+-1/</a:t>
            </a:r>
            <a:r>
              <a:rPr lang="es-ES" sz="1400" dirty="0">
                <a:solidFill>
                  <a:schemeClr val="accent6">
                    <a:lumMod val="85000"/>
                  </a:schemeClr>
                </a:solidFill>
              </a:rPr>
              <a:t>2 años entre</a:t>
            </a:r>
          </a:p>
          <a:p>
            <a:pPr marL="0" indent="0" algn="ctr"/>
            <a:r>
              <a:rPr lang="es-ES" sz="1400" dirty="0">
                <a:solidFill>
                  <a:schemeClr val="accent6">
                    <a:lumMod val="85000"/>
                  </a:schemeClr>
                </a:solidFill>
              </a:rPr>
              <a:t>el siguiente.</a:t>
            </a:r>
            <a:endParaRPr lang="en-US" sz="1400" dirty="0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81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animBg="1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convertirse_desarrollador.Rmd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</a:t>
            </a:r>
            <a:r>
              <a:rPr lang="es-CL" sz="1400" dirty="0">
                <a:solidFill>
                  <a:srgbClr val="666666"/>
                </a:solidFill>
              </a:rPr>
              <a:t>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482" name="Google Shape;482;p27"/>
          <p:cNvSpPr txBox="1">
            <a:spLocks noGrp="1"/>
          </p:cNvSpPr>
          <p:nvPr>
            <p:ph type="title" idx="4294967295"/>
          </p:nvPr>
        </p:nvSpPr>
        <p:spPr>
          <a:xfrm flipH="1">
            <a:off x="1521263" y="6631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05</a:t>
            </a:r>
            <a:r>
              <a:rPr lang="en" sz="4400" dirty="0">
                <a:solidFill>
                  <a:schemeClr val="accent6">
                    <a:lumMod val="50000"/>
                  </a:schemeClr>
                </a:solidFill>
              </a:rPr>
              <a:t>{</a:t>
            </a:r>
            <a:endParaRPr sz="4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84" name="Google Shape;484;p27"/>
          <p:cNvSpPr txBox="1"/>
          <p:nvPr/>
        </p:nvSpPr>
        <p:spPr>
          <a:xfrm>
            <a:off x="1593975" y="36627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>
                    <a:lumMod val="50000"/>
                  </a:schemeClr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>
                  <a:lumMod val="50000"/>
                </a:schemeClr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" name="Google Shape;483;p27">
            <a:extLst>
              <a:ext uri="{FF2B5EF4-FFF2-40B4-BE49-F238E27FC236}">
                <a16:creationId xmlns:a16="http://schemas.microsoft.com/office/drawing/2014/main" id="{E99C8A88-D328-B3FC-3547-C26D810DEAB8}"/>
              </a:ext>
            </a:extLst>
          </p:cNvPr>
          <p:cNvSpPr txBox="1">
            <a:spLocks/>
          </p:cNvSpPr>
          <p:nvPr/>
        </p:nvSpPr>
        <p:spPr>
          <a:xfrm>
            <a:off x="2100074" y="2212303"/>
            <a:ext cx="6107404" cy="718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CL" sz="4000" dirty="0">
                <a:solidFill>
                  <a:schemeClr val="accent6"/>
                </a:solidFill>
              </a:rPr>
              <a:t>[</a:t>
            </a:r>
            <a:r>
              <a:rPr lang="es-CL" sz="4000" dirty="0">
                <a:solidFill>
                  <a:schemeClr val="accent1"/>
                </a:solidFill>
              </a:rPr>
              <a:t>No tiene por que ser algo nuevo</a:t>
            </a:r>
            <a:r>
              <a:rPr lang="es-ES" sz="4000" dirty="0">
                <a:solidFill>
                  <a:schemeClr val="accent3"/>
                </a:solidFill>
              </a:rPr>
              <a:t>✨</a:t>
            </a:r>
            <a:r>
              <a:rPr lang="es-CL" sz="4000" dirty="0">
                <a:solidFill>
                  <a:schemeClr val="accent6"/>
                </a:solidFill>
              </a:rPr>
              <a:t>]</a:t>
            </a:r>
            <a:r>
              <a:rPr lang="es-CL" sz="4000" dirty="0">
                <a:solidFill>
                  <a:schemeClr val="accent1"/>
                </a:solidFill>
              </a:rPr>
              <a:t> </a:t>
            </a:r>
            <a:endParaRPr lang="es-CL" sz="4000" dirty="0">
              <a:solidFill>
                <a:schemeClr val="accent3"/>
              </a:solidFill>
            </a:endParaRPr>
          </a:p>
        </p:txBody>
      </p:sp>
      <p:cxnSp>
        <p:nvCxnSpPr>
          <p:cNvPr id="3" name="Google Shape;485;p27">
            <a:extLst>
              <a:ext uri="{FF2B5EF4-FFF2-40B4-BE49-F238E27FC236}">
                <a16:creationId xmlns:a16="http://schemas.microsoft.com/office/drawing/2014/main" id="{D8A02FEB-FAC5-18EC-163D-E379FE7B6F30}"/>
              </a:ext>
            </a:extLst>
          </p:cNvPr>
          <p:cNvCxnSpPr>
            <a:cxnSpLocks/>
          </p:cNvCxnSpPr>
          <p:nvPr/>
        </p:nvCxnSpPr>
        <p:spPr>
          <a:xfrm>
            <a:off x="1847025" y="1416130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7609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sz="1400" dirty="0">
                <a:solidFill>
                  <a:srgbClr val="666666"/>
                </a:solidFill>
              </a:rPr>
              <a:t>https://jkunst.com/celavi/ (*)</a:t>
            </a:r>
            <a:r>
              <a:rPr lang="es-CL" sz="1400" dirty="0" err="1">
                <a:solidFill>
                  <a:srgbClr val="666666"/>
                </a:solidFill>
              </a:rPr>
              <a:t>Permutation-based</a:t>
            </a:r>
            <a:r>
              <a:rPr lang="es-CL" sz="1400" dirty="0">
                <a:solidFill>
                  <a:srgbClr val="666666"/>
                </a:solidFill>
              </a:rPr>
              <a:t> variable </a:t>
            </a:r>
            <a:r>
              <a:rPr lang="es-CL" sz="1400" dirty="0" err="1">
                <a:solidFill>
                  <a:srgbClr val="666666"/>
                </a:solidFill>
              </a:rPr>
              <a:t>importance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2" name="Google Shape;517;p30">
            <a:extLst>
              <a:ext uri="{FF2B5EF4-FFF2-40B4-BE49-F238E27FC236}">
                <a16:creationId xmlns:a16="http://schemas.microsoft.com/office/drawing/2014/main" id="{F347461C-7630-2FE1-4E56-1AA03ACAB6C2}"/>
              </a:ext>
            </a:extLst>
          </p:cNvPr>
          <p:cNvSpPr txBox="1">
            <a:spLocks/>
          </p:cNvSpPr>
          <p:nvPr/>
        </p:nvSpPr>
        <p:spPr>
          <a:xfrm>
            <a:off x="1179871" y="1171038"/>
            <a:ext cx="7403690" cy="2801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200000"/>
              </a:lnSpc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Proyecto {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celavi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}: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Implementa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importancia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de variables(*)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Hace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lo </a:t>
            </a:r>
            <a:r>
              <a:rPr lang="en-US" sz="2000" b="1" dirty="0" err="1">
                <a:solidFill>
                  <a:schemeClr val="accent6"/>
                </a:solidFill>
              </a:rPr>
              <a:t>mismo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que {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vip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} y {DALEX}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Las dos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implementaciones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de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complementaban</a:t>
            </a:r>
            <a:endParaRPr lang="en-US" sz="2000" dirty="0">
              <a:solidFill>
                <a:schemeClr val="accent6">
                  <a:lumMod val="85000"/>
                </a:schemeClr>
              </a:solidFill>
            </a:endParaRP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{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celavi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}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implementación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a </a:t>
            </a:r>
            <a:r>
              <a:rPr lang="en-US" sz="2000" b="1" dirty="0">
                <a:solidFill>
                  <a:schemeClr val="accent6"/>
                </a:solidFill>
              </a:rPr>
              <a:t>la </a:t>
            </a:r>
            <a:r>
              <a:rPr lang="en-US" sz="2000" b="1" dirty="0" err="1">
                <a:solidFill>
                  <a:schemeClr val="accent6"/>
                </a:solidFill>
              </a:rPr>
              <a:t>medida</a:t>
            </a:r>
            <a:endParaRPr lang="en-US" sz="20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61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5"/>
          <p:cNvSpPr txBox="1">
            <a:spLocks noGrp="1"/>
          </p:cNvSpPr>
          <p:nvPr>
            <p:ph type="ctrTitle"/>
          </p:nvPr>
        </p:nvSpPr>
        <p:spPr>
          <a:xfrm>
            <a:off x="1413525" y="845625"/>
            <a:ext cx="6594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>
                    <a:lumMod val="25000"/>
                  </a:schemeClr>
                </a:solidFill>
              </a:rPr>
              <a:t>latinR_22 </a:t>
            </a:r>
            <a:r>
              <a:rPr lang="en" sz="2900" dirty="0">
                <a:solidFill>
                  <a:schemeClr val="accent3">
                    <a:lumMod val="25000"/>
                  </a:schemeClr>
                </a:solidFill>
              </a:rPr>
              <a:t>&lt;- </a:t>
            </a:r>
            <a:r>
              <a:rPr lang="en" dirty="0">
                <a:solidFill>
                  <a:schemeClr val="accent3">
                    <a:lumMod val="25000"/>
                  </a:schemeClr>
                </a:solidFill>
              </a:rPr>
              <a:t>function() {</a:t>
            </a:r>
            <a:endParaRPr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455" name="Google Shape;455;p25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Joshua Kunst Fuentes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457" name="Google Shape;457;p25"/>
          <p:cNvGrpSpPr/>
          <p:nvPr/>
        </p:nvGrpSpPr>
        <p:grpSpPr>
          <a:xfrm>
            <a:off x="1413525" y="1363084"/>
            <a:ext cx="506100" cy="2736112"/>
            <a:chOff x="1413525" y="1759900"/>
            <a:chExt cx="506100" cy="2354050"/>
          </a:xfrm>
        </p:grpSpPr>
        <p:cxnSp>
          <p:nvCxnSpPr>
            <p:cNvPr id="458" name="Google Shape;458;p25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9" name="Google Shape;459;p25"/>
            <p:cNvSpPr txBox="1"/>
            <p:nvPr/>
          </p:nvSpPr>
          <p:spPr>
            <a:xfrm>
              <a:off x="1413525" y="3557750"/>
              <a:ext cx="506100" cy="55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>
                <a:buClr>
                  <a:schemeClr val="lt1"/>
                </a:buClr>
                <a:buSzPts val="5200"/>
              </a:pPr>
              <a:r>
                <a:rPr lang="en" sz="3000" dirty="0">
                  <a:solidFill>
                    <a:schemeClr val="accent3">
                      <a:lumMod val="25000"/>
                    </a:schemeClr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 dirty="0">
                <a:solidFill>
                  <a:schemeClr val="accent3">
                    <a:lumMod val="25000"/>
                  </a:schemeClr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0" name="Google Shape;460;p25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latinR_2022_presentación</a:t>
            </a:r>
            <a:r>
              <a:rPr lang="en" sz="1400" dirty="0">
                <a:solidFill>
                  <a:schemeClr val="accent3"/>
                </a:solidFill>
              </a:rPr>
              <a:t>.</a:t>
            </a:r>
            <a:r>
              <a:rPr lang="en" sz="1400" dirty="0"/>
              <a:t>Rmd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1" name="Google Shape;461;p25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untitled</a:t>
            </a:r>
            <a:r>
              <a:rPr lang="en" sz="1400">
                <a:solidFill>
                  <a:schemeClr val="accent3"/>
                </a:solidFill>
              </a:rPr>
              <a:t>.</a:t>
            </a:r>
            <a:r>
              <a:rPr lang="en" sz="1400"/>
              <a:t>R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" name="Google Shape;467;p26">
            <a:extLst>
              <a:ext uri="{FF2B5EF4-FFF2-40B4-BE49-F238E27FC236}">
                <a16:creationId xmlns:a16="http://schemas.microsoft.com/office/drawing/2014/main" id="{49CCA235-AC22-B9F5-C5FA-0D88C3363EDB}"/>
              </a:ext>
            </a:extLst>
          </p:cNvPr>
          <p:cNvSpPr txBox="1">
            <a:spLocks/>
          </p:cNvSpPr>
          <p:nvPr/>
        </p:nvSpPr>
        <p:spPr>
          <a:xfrm>
            <a:off x="1616290" y="2483281"/>
            <a:ext cx="7253972" cy="1022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s-ES" sz="1900" dirty="0"/>
              <a:t># Quizás en 3, 4… o los que necesites!</a:t>
            </a:r>
          </a:p>
          <a:p>
            <a:pPr marL="0" indent="0"/>
            <a:r>
              <a:rPr lang="es-ES" sz="1900" dirty="0"/>
              <a:t># A través de consejos subjetivos con ejemplos.</a:t>
            </a:r>
          </a:p>
        </p:txBody>
      </p:sp>
      <p:sp>
        <p:nvSpPr>
          <p:cNvPr id="7" name="Google Shape;469;p26">
            <a:extLst>
              <a:ext uri="{FF2B5EF4-FFF2-40B4-BE49-F238E27FC236}">
                <a16:creationId xmlns:a16="http://schemas.microsoft.com/office/drawing/2014/main" id="{4F08AC19-CBFA-AFCD-7861-BCEB285D21C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16290" y="1191980"/>
            <a:ext cx="7446816" cy="17179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6"/>
                </a:solidFill>
              </a:rPr>
              <a:t>[</a:t>
            </a:r>
            <a:r>
              <a:rPr lang="en" sz="3600" dirty="0">
                <a:solidFill>
                  <a:schemeClr val="accent1"/>
                </a:solidFill>
              </a:rPr>
              <a:t>Cómo convertirse en </a:t>
            </a:r>
            <a:r>
              <a:rPr lang="en" sz="3600" dirty="0">
                <a:solidFill>
                  <a:schemeClr val="lt2"/>
                </a:solidFill>
              </a:rPr>
              <a:t>Desarrollado</a:t>
            </a:r>
            <a:r>
              <a:rPr lang="en" sz="3600" dirty="0">
                <a:solidFill>
                  <a:srgbClr val="4A86E8"/>
                </a:solidFill>
              </a:rPr>
              <a:t>R</a:t>
            </a:r>
            <a:r>
              <a:rPr lang="en" sz="3600" dirty="0">
                <a:solidFill>
                  <a:schemeClr val="lt2"/>
                </a:solidFill>
              </a:rPr>
              <a:t> </a:t>
            </a:r>
            <a:r>
              <a:rPr lang="en" sz="3600" dirty="0">
                <a:solidFill>
                  <a:schemeClr val="accent1"/>
                </a:solidFill>
              </a:rPr>
              <a:t>en </a:t>
            </a:r>
            <a:r>
              <a:rPr lang="en" sz="3600" dirty="0">
                <a:solidFill>
                  <a:srgbClr val="E1E7EC"/>
                </a:solidFill>
              </a:rPr>
              <a:t>2</a:t>
            </a:r>
            <a:r>
              <a:rPr lang="en" sz="3600" dirty="0">
                <a:solidFill>
                  <a:schemeClr val="accent1"/>
                </a:solidFill>
              </a:rPr>
              <a:t> pasos</a:t>
            </a:r>
            <a:r>
              <a:rPr lang="en" sz="3600" dirty="0">
                <a:solidFill>
                  <a:schemeClr val="accent6"/>
                </a:solidFill>
              </a:rPr>
              <a:t>] </a:t>
            </a:r>
            <a:endParaRPr sz="3600" dirty="0">
              <a:solidFill>
                <a:schemeClr val="accent6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D29E247-AAAF-8FAB-C711-02DB05214A64}"/>
              </a:ext>
            </a:extLst>
          </p:cNvPr>
          <p:cNvSpPr txBox="1"/>
          <p:nvPr/>
        </p:nvSpPr>
        <p:spPr>
          <a:xfrm rot="460742">
            <a:off x="6232494" y="1957161"/>
            <a:ext cx="506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rgbClr val="E1E7EC"/>
                </a:solidFill>
              </a:rPr>
              <a:t>❌</a:t>
            </a:r>
            <a:endParaRPr lang="es-CL" sz="3600" dirty="0"/>
          </a:p>
        </p:txBody>
      </p:sp>
    </p:spTree>
    <p:extLst>
      <p:ext uri="{BB962C8B-B14F-4D97-AF65-F5344CB8AC3E}">
        <p14:creationId xmlns:p14="http://schemas.microsoft.com/office/powerpoint/2010/main" val="334047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https://twitter.com/ensedeciencia/status/1490475519397224450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3" name="Google Shape;479;p27">
            <a:extLst>
              <a:ext uri="{FF2B5EF4-FFF2-40B4-BE49-F238E27FC236}">
                <a16:creationId xmlns:a16="http://schemas.microsoft.com/office/drawing/2014/main" id="{5E7747B3-DE65-3FF1-2B30-375BD3645FC0}"/>
              </a:ext>
            </a:extLst>
          </p:cNvPr>
          <p:cNvSpPr txBox="1">
            <a:spLocks/>
          </p:cNvSpPr>
          <p:nvPr/>
        </p:nvSpPr>
        <p:spPr>
          <a:xfrm>
            <a:off x="1360205" y="892277"/>
            <a:ext cx="7162799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s-CL" dirty="0">
                <a:solidFill>
                  <a:srgbClr val="666666"/>
                </a:solidFill>
              </a:rPr>
              <a:t>frase2 &lt;- </a:t>
            </a:r>
            <a:r>
              <a:rPr lang="es-CL" sz="2400" dirty="0">
                <a:solidFill>
                  <a:schemeClr val="accent6">
                    <a:lumMod val="85000"/>
                  </a:schemeClr>
                </a:solidFill>
              </a:rPr>
              <a:t>“</a:t>
            </a:r>
            <a:r>
              <a:rPr lang="es-ES" sz="2400" b="1" dirty="0">
                <a:solidFill>
                  <a:schemeClr val="accent6"/>
                </a:solidFill>
              </a:rPr>
              <a:t>Si quieres dominar algo, enséñalo</a:t>
            </a:r>
            <a:r>
              <a:rPr lang="es-ES" sz="2400" dirty="0">
                <a:solidFill>
                  <a:schemeClr val="accent6">
                    <a:lumMod val="85000"/>
                  </a:schemeClr>
                </a:solidFill>
              </a:rPr>
              <a:t>. Cuanto más enseñas, mejor aprendes. La enseñanza es una herramienta poderosa para el aprendizaje.</a:t>
            </a:r>
            <a:r>
              <a:rPr lang="es-CL" sz="2400" dirty="0">
                <a:solidFill>
                  <a:schemeClr val="accent6">
                    <a:lumMod val="85000"/>
                  </a:schemeClr>
                </a:solidFill>
              </a:rPr>
              <a:t>”</a:t>
            </a:r>
          </a:p>
          <a:p>
            <a:pPr marL="0" indent="0">
              <a:lnSpc>
                <a:spcPct val="150000"/>
              </a:lnSpc>
            </a:pPr>
            <a:endParaRPr lang="es-CL" dirty="0">
              <a:solidFill>
                <a:srgbClr val="666666"/>
              </a:solidFill>
            </a:endParaRPr>
          </a:p>
          <a:p>
            <a:pPr marL="0" indent="0">
              <a:lnSpc>
                <a:spcPct val="150000"/>
              </a:lnSpc>
            </a:pPr>
            <a:r>
              <a:rPr lang="es-CL" dirty="0">
                <a:solidFill>
                  <a:srgbClr val="666666"/>
                </a:solidFill>
              </a:rPr>
              <a:t>autor &lt;- </a:t>
            </a:r>
            <a:r>
              <a:rPr lang="es-CL" sz="2400" dirty="0">
                <a:solidFill>
                  <a:schemeClr val="accent6">
                    <a:lumMod val="85000"/>
                  </a:schemeClr>
                </a:solidFill>
              </a:rPr>
              <a:t>“Richard Feynman</a:t>
            </a:r>
            <a:r>
              <a:rPr lang="es-ES" sz="2400" dirty="0">
                <a:solidFill>
                  <a:schemeClr val="accent6">
                    <a:lumMod val="85000"/>
                  </a:schemeClr>
                </a:solidFill>
              </a:rPr>
              <a:t>”</a:t>
            </a:r>
          </a:p>
          <a:p>
            <a:pPr marL="0" indent="0">
              <a:lnSpc>
                <a:spcPct val="150000"/>
              </a:lnSpc>
            </a:pPr>
            <a:endParaRPr lang="es-CL" dirty="0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1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3" name="Google Shape;479;p27">
            <a:extLst>
              <a:ext uri="{FF2B5EF4-FFF2-40B4-BE49-F238E27FC236}">
                <a16:creationId xmlns:a16="http://schemas.microsoft.com/office/drawing/2014/main" id="{5E7747B3-DE65-3FF1-2B30-375BD3645FC0}"/>
              </a:ext>
            </a:extLst>
          </p:cNvPr>
          <p:cNvSpPr txBox="1">
            <a:spLocks/>
          </p:cNvSpPr>
          <p:nvPr/>
        </p:nvSpPr>
        <p:spPr>
          <a:xfrm>
            <a:off x="1360205" y="892277"/>
            <a:ext cx="7162799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s-CL" dirty="0">
                <a:solidFill>
                  <a:srgbClr val="666666"/>
                </a:solidFill>
              </a:rPr>
              <a:t>frase2_2 &lt;- </a:t>
            </a:r>
            <a:r>
              <a:rPr lang="es-CL" sz="2400" dirty="0">
                <a:solidFill>
                  <a:schemeClr val="accent6">
                    <a:lumMod val="85000"/>
                  </a:schemeClr>
                </a:solidFill>
              </a:rPr>
              <a:t>“</a:t>
            </a:r>
            <a:r>
              <a:rPr lang="es-ES" sz="2400" b="1" dirty="0">
                <a:solidFill>
                  <a:schemeClr val="accent6"/>
                </a:solidFill>
              </a:rPr>
              <a:t>Si quieres dominar algo, prográmalo</a:t>
            </a:r>
            <a:r>
              <a:rPr lang="es-ES" sz="2400" dirty="0">
                <a:solidFill>
                  <a:schemeClr val="accent6">
                    <a:lumMod val="85000"/>
                  </a:schemeClr>
                </a:solidFill>
              </a:rPr>
              <a:t>. Cuanto más programas, mejor aprendes. La programación es una herramienta poderosa para el aprendizaje.</a:t>
            </a:r>
            <a:r>
              <a:rPr lang="es-CL" sz="2400" dirty="0">
                <a:solidFill>
                  <a:schemeClr val="accent6">
                    <a:lumMod val="85000"/>
                  </a:schemeClr>
                </a:solidFill>
              </a:rPr>
              <a:t>”</a:t>
            </a:r>
          </a:p>
          <a:p>
            <a:pPr marL="0" indent="0">
              <a:lnSpc>
                <a:spcPct val="150000"/>
              </a:lnSpc>
            </a:pPr>
            <a:endParaRPr lang="es-CL" dirty="0">
              <a:solidFill>
                <a:srgbClr val="666666"/>
              </a:solidFill>
            </a:endParaRPr>
          </a:p>
          <a:p>
            <a:pPr marL="0" indent="0">
              <a:lnSpc>
                <a:spcPct val="150000"/>
              </a:lnSpc>
            </a:pPr>
            <a:r>
              <a:rPr lang="es-CL" dirty="0">
                <a:solidFill>
                  <a:srgbClr val="666666"/>
                </a:solidFill>
              </a:rPr>
              <a:t>autor &lt;- </a:t>
            </a:r>
            <a:r>
              <a:rPr lang="es-CL" sz="2400" dirty="0">
                <a:solidFill>
                  <a:schemeClr val="accent6">
                    <a:lumMod val="85000"/>
                  </a:schemeClr>
                </a:solidFill>
              </a:rPr>
              <a:t>“Richard Feynman</a:t>
            </a:r>
            <a:r>
              <a:rPr lang="es-ES" sz="2400" dirty="0">
                <a:solidFill>
                  <a:schemeClr val="accent6">
                    <a:lumMod val="85000"/>
                  </a:schemeClr>
                </a:solidFill>
              </a:rPr>
              <a:t>”</a:t>
            </a:r>
          </a:p>
          <a:p>
            <a:pPr marL="0" indent="0">
              <a:lnSpc>
                <a:spcPct val="150000"/>
              </a:lnSpc>
            </a:pPr>
            <a:r>
              <a:rPr lang="es-CL" sz="1800" dirty="0" err="1">
                <a:solidFill>
                  <a:srgbClr val="666666"/>
                </a:solidFill>
              </a:rPr>
              <a:t>modificado_por</a:t>
            </a:r>
            <a:r>
              <a:rPr lang="es-CL" sz="1800" dirty="0">
                <a:solidFill>
                  <a:srgbClr val="666666"/>
                </a:solidFill>
              </a:rPr>
              <a:t> &lt;- </a:t>
            </a:r>
            <a:r>
              <a:rPr lang="es-CL" sz="2400" dirty="0">
                <a:solidFill>
                  <a:schemeClr val="accent6">
                    <a:lumMod val="85000"/>
                  </a:schemeClr>
                </a:solidFill>
              </a:rPr>
              <a:t>“vuestro servidor</a:t>
            </a:r>
            <a:r>
              <a:rPr lang="es-ES" sz="2400" dirty="0">
                <a:solidFill>
                  <a:schemeClr val="accent6">
                    <a:lumMod val="85000"/>
                  </a:schemeClr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4305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8330636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sz="1400" dirty="0">
                <a:solidFill>
                  <a:srgbClr val="666666"/>
                </a:solidFill>
              </a:rPr>
              <a:t>(*)Luego de 10 años de comenzar aprender </a:t>
            </a:r>
            <a:r>
              <a:rPr lang="es-ES" sz="1400" dirty="0">
                <a:solidFill>
                  <a:srgbClr val="00B0F0"/>
                </a:solidFill>
              </a:rPr>
              <a:t>R</a:t>
            </a:r>
            <a:r>
              <a:rPr lang="es-ES" sz="1400" dirty="0">
                <a:solidFill>
                  <a:srgbClr val="666666"/>
                </a:solidFill>
              </a:rPr>
              <a:t> 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2" name="Google Shape;517;p30">
            <a:extLst>
              <a:ext uri="{FF2B5EF4-FFF2-40B4-BE49-F238E27FC236}">
                <a16:creationId xmlns:a16="http://schemas.microsoft.com/office/drawing/2014/main" id="{F347461C-7630-2FE1-4E56-1AA03ACAB6C2}"/>
              </a:ext>
            </a:extLst>
          </p:cNvPr>
          <p:cNvSpPr txBox="1">
            <a:spLocks/>
          </p:cNvSpPr>
          <p:nvPr/>
        </p:nvSpPr>
        <p:spPr>
          <a:xfrm>
            <a:off x="1179871" y="1171038"/>
            <a:ext cx="7403690" cy="2801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200000"/>
              </a:lnSpc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De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esta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forma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parte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{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highcharter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}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en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2016(*)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Existía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{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rCharts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}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Luego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aparece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{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htmlwidgets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}</a:t>
            </a: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1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año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antes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existía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jcizel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/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highchartR</a:t>
            </a:r>
            <a:endParaRPr lang="en-US" sz="2000" dirty="0">
              <a:solidFill>
                <a:schemeClr val="accent6">
                  <a:lumMod val="85000"/>
                </a:schemeClr>
              </a:solidFill>
            </a:endParaRPr>
          </a:p>
          <a:p>
            <a:pPr indent="-292100">
              <a:lnSpc>
                <a:spcPct val="20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Pero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en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ese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instante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no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importó</a:t>
            </a:r>
            <a:endParaRPr lang="en-US" sz="2000" dirty="0">
              <a:solidFill>
                <a:schemeClr val="accent6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349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4DDEA381-1D2B-A2B9-EDC1-9349ED923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334" y="1347871"/>
            <a:ext cx="4708576" cy="3147686"/>
          </a:xfrm>
          <a:prstGeom prst="rect">
            <a:avLst/>
          </a:prstGeom>
        </p:spPr>
      </p:pic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8234772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sz="1400" dirty="0">
                <a:solidFill>
                  <a:srgbClr val="666666"/>
                </a:solidFill>
              </a:rPr>
              <a:t>Gráfico estático generado por el paquete de visualización interactiva😊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F7E16141-0CB0-6112-899E-1B884E762BC6}"/>
              </a:ext>
            </a:extLst>
          </p:cNvPr>
          <p:cNvSpPr/>
          <p:nvPr/>
        </p:nvSpPr>
        <p:spPr>
          <a:xfrm>
            <a:off x="3775587" y="1663630"/>
            <a:ext cx="1260987" cy="286424"/>
          </a:xfrm>
          <a:custGeom>
            <a:avLst/>
            <a:gdLst>
              <a:gd name="connsiteX0" fmla="*/ 0 w 1260987"/>
              <a:gd name="connsiteY0" fmla="*/ 143212 h 286424"/>
              <a:gd name="connsiteX1" fmla="*/ 630494 w 1260987"/>
              <a:gd name="connsiteY1" fmla="*/ 0 h 286424"/>
              <a:gd name="connsiteX2" fmla="*/ 1260988 w 1260987"/>
              <a:gd name="connsiteY2" fmla="*/ 143212 h 286424"/>
              <a:gd name="connsiteX3" fmla="*/ 630494 w 1260987"/>
              <a:gd name="connsiteY3" fmla="*/ 286424 h 286424"/>
              <a:gd name="connsiteX4" fmla="*/ 0 w 1260987"/>
              <a:gd name="connsiteY4" fmla="*/ 143212 h 28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987" h="286424" extrusionOk="0">
                <a:moveTo>
                  <a:pt x="0" y="143212"/>
                </a:moveTo>
                <a:cubicBezTo>
                  <a:pt x="-4187" y="89456"/>
                  <a:pt x="283332" y="46477"/>
                  <a:pt x="630494" y="0"/>
                </a:cubicBezTo>
                <a:cubicBezTo>
                  <a:pt x="995142" y="-8706"/>
                  <a:pt x="1271666" y="58898"/>
                  <a:pt x="1260988" y="143212"/>
                </a:cubicBezTo>
                <a:cubicBezTo>
                  <a:pt x="1287091" y="216430"/>
                  <a:pt x="977545" y="312850"/>
                  <a:pt x="630494" y="286424"/>
                </a:cubicBezTo>
                <a:cubicBezTo>
                  <a:pt x="289656" y="298106"/>
                  <a:pt x="-7445" y="214618"/>
                  <a:pt x="0" y="143212"/>
                </a:cubicBezTo>
                <a:close/>
              </a:path>
            </a:pathLst>
          </a:custGeom>
          <a:noFill/>
          <a:ln w="28575">
            <a:solidFill>
              <a:schemeClr val="tx2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1634779923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Google Shape;517;p30">
            <a:extLst>
              <a:ext uri="{FF2B5EF4-FFF2-40B4-BE49-F238E27FC236}">
                <a16:creationId xmlns:a16="http://schemas.microsoft.com/office/drawing/2014/main" id="{41FC95C4-90D7-55FF-83F6-5029423D19DC}"/>
              </a:ext>
            </a:extLst>
          </p:cNvPr>
          <p:cNvSpPr txBox="1">
            <a:spLocks/>
          </p:cNvSpPr>
          <p:nvPr/>
        </p:nvSpPr>
        <p:spPr>
          <a:xfrm>
            <a:off x="1194618" y="544733"/>
            <a:ext cx="6083710" cy="35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200000"/>
              </a:lnSpc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De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esta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forma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sigue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{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highcharter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}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CF87290C-2626-044C-A6C4-AE7B7CC16135}"/>
              </a:ext>
            </a:extLst>
          </p:cNvPr>
          <p:cNvSpPr/>
          <p:nvPr/>
        </p:nvSpPr>
        <p:spPr>
          <a:xfrm>
            <a:off x="6172200" y="4134261"/>
            <a:ext cx="420328" cy="286424"/>
          </a:xfrm>
          <a:custGeom>
            <a:avLst/>
            <a:gdLst>
              <a:gd name="connsiteX0" fmla="*/ 0 w 420328"/>
              <a:gd name="connsiteY0" fmla="*/ 143212 h 286424"/>
              <a:gd name="connsiteX1" fmla="*/ 210164 w 420328"/>
              <a:gd name="connsiteY1" fmla="*/ 0 h 286424"/>
              <a:gd name="connsiteX2" fmla="*/ 420328 w 420328"/>
              <a:gd name="connsiteY2" fmla="*/ 143212 h 286424"/>
              <a:gd name="connsiteX3" fmla="*/ 210164 w 420328"/>
              <a:gd name="connsiteY3" fmla="*/ 286424 h 286424"/>
              <a:gd name="connsiteX4" fmla="*/ 0 w 420328"/>
              <a:gd name="connsiteY4" fmla="*/ 143212 h 28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328" h="286424" extrusionOk="0">
                <a:moveTo>
                  <a:pt x="0" y="143212"/>
                </a:moveTo>
                <a:cubicBezTo>
                  <a:pt x="-3739" y="86743"/>
                  <a:pt x="94626" y="23543"/>
                  <a:pt x="210164" y="0"/>
                </a:cubicBezTo>
                <a:cubicBezTo>
                  <a:pt x="342670" y="-8706"/>
                  <a:pt x="431006" y="58898"/>
                  <a:pt x="420328" y="143212"/>
                </a:cubicBezTo>
                <a:cubicBezTo>
                  <a:pt x="433855" y="219261"/>
                  <a:pt x="325755" y="297332"/>
                  <a:pt x="210164" y="286424"/>
                </a:cubicBezTo>
                <a:cubicBezTo>
                  <a:pt x="101468" y="298106"/>
                  <a:pt x="-7445" y="214618"/>
                  <a:pt x="0" y="143212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1634779923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1884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B381114-7742-7985-A067-BF8850EF7E1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745334" y="1347871"/>
            <a:ext cx="4708576" cy="3147686"/>
          </a:xfrm>
          <a:prstGeom prst="rect">
            <a:avLst/>
          </a:prstGeom>
        </p:spPr>
      </p:pic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sz="1400" dirty="0">
                <a:solidFill>
                  <a:srgbClr val="666666"/>
                </a:solidFill>
              </a:rPr>
              <a:t>https://jkunst.com/highcharter/</a:t>
            </a:r>
            <a:endParaRPr sz="1400" dirty="0">
              <a:solidFill>
                <a:srgbClr val="666666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CCECD6D-BA17-7CF6-CE73-270E1CCDE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1" y="1281092"/>
            <a:ext cx="2908560" cy="3281244"/>
          </a:xfrm>
          <a:prstGeom prst="round2DiagRect">
            <a:avLst>
              <a:gd name="adj1" fmla="val 0"/>
              <a:gd name="adj2" fmla="val 22818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517;p30">
            <a:extLst>
              <a:ext uri="{FF2B5EF4-FFF2-40B4-BE49-F238E27FC236}">
                <a16:creationId xmlns:a16="http://schemas.microsoft.com/office/drawing/2014/main" id="{2BD0DB6A-59FD-BCDA-24F2-AF96225C59FA}"/>
              </a:ext>
            </a:extLst>
          </p:cNvPr>
          <p:cNvSpPr txBox="1">
            <a:spLocks/>
          </p:cNvSpPr>
          <p:nvPr/>
        </p:nvSpPr>
        <p:spPr>
          <a:xfrm>
            <a:off x="1194618" y="544733"/>
            <a:ext cx="6083710" cy="35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200000"/>
              </a:lnSpc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De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esta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forma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sigue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{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highcharter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7242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convertirse_desarrollador.Rmd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</a:t>
            </a:r>
            <a:r>
              <a:rPr lang="es-CL" sz="1400" dirty="0">
                <a:solidFill>
                  <a:srgbClr val="666666"/>
                </a:solidFill>
              </a:rPr>
              <a:t>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482" name="Google Shape;482;p27"/>
          <p:cNvSpPr txBox="1">
            <a:spLocks noGrp="1"/>
          </p:cNvSpPr>
          <p:nvPr>
            <p:ph type="title" idx="4294967295"/>
          </p:nvPr>
        </p:nvSpPr>
        <p:spPr>
          <a:xfrm flipH="1">
            <a:off x="1521263" y="6631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06</a:t>
            </a:r>
            <a:r>
              <a:rPr lang="en" sz="4400" dirty="0">
                <a:solidFill>
                  <a:schemeClr val="accent6">
                    <a:lumMod val="50000"/>
                  </a:schemeClr>
                </a:solidFill>
              </a:rPr>
              <a:t>{</a:t>
            </a:r>
            <a:endParaRPr sz="4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84" name="Google Shape;484;p27"/>
          <p:cNvSpPr txBox="1"/>
          <p:nvPr/>
        </p:nvSpPr>
        <p:spPr>
          <a:xfrm>
            <a:off x="1593975" y="36627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>
                    <a:lumMod val="50000"/>
                  </a:schemeClr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>
                  <a:lumMod val="50000"/>
                </a:schemeClr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" name="Google Shape;483;p27">
            <a:extLst>
              <a:ext uri="{FF2B5EF4-FFF2-40B4-BE49-F238E27FC236}">
                <a16:creationId xmlns:a16="http://schemas.microsoft.com/office/drawing/2014/main" id="{E99C8A88-D328-B3FC-3547-C26D810DEAB8}"/>
              </a:ext>
            </a:extLst>
          </p:cNvPr>
          <p:cNvSpPr txBox="1">
            <a:spLocks/>
          </p:cNvSpPr>
          <p:nvPr/>
        </p:nvSpPr>
        <p:spPr>
          <a:xfrm>
            <a:off x="2100074" y="2212303"/>
            <a:ext cx="5591210" cy="718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CL" sz="3200" dirty="0">
                <a:solidFill>
                  <a:schemeClr val="accent6"/>
                </a:solidFill>
              </a:rPr>
              <a:t>[</a:t>
            </a:r>
            <a:r>
              <a:rPr lang="es-ES" sz="3200" dirty="0">
                <a:solidFill>
                  <a:schemeClr val="accent1"/>
                </a:solidFill>
              </a:rPr>
              <a:t>¿Y si solamente una persona lo usará? ¡Dale no más!</a:t>
            </a:r>
            <a:r>
              <a:rPr lang="es-CL" sz="3200" dirty="0">
                <a:solidFill>
                  <a:schemeClr val="accent6"/>
                </a:solidFill>
              </a:rPr>
              <a:t>]</a:t>
            </a:r>
            <a:r>
              <a:rPr lang="es-CL" sz="3200" dirty="0">
                <a:solidFill>
                  <a:schemeClr val="accent1"/>
                </a:solidFill>
              </a:rPr>
              <a:t> </a:t>
            </a:r>
            <a:endParaRPr lang="es-CL" sz="3200" dirty="0">
              <a:solidFill>
                <a:schemeClr val="accent3"/>
              </a:solidFill>
            </a:endParaRPr>
          </a:p>
        </p:txBody>
      </p:sp>
      <p:cxnSp>
        <p:nvCxnSpPr>
          <p:cNvPr id="3" name="Google Shape;485;p27">
            <a:extLst>
              <a:ext uri="{FF2B5EF4-FFF2-40B4-BE49-F238E27FC236}">
                <a16:creationId xmlns:a16="http://schemas.microsoft.com/office/drawing/2014/main" id="{D8A02FEB-FAC5-18EC-163D-E379FE7B6F30}"/>
              </a:ext>
            </a:extLst>
          </p:cNvPr>
          <p:cNvCxnSpPr>
            <a:cxnSpLocks/>
          </p:cNvCxnSpPr>
          <p:nvPr/>
        </p:nvCxnSpPr>
        <p:spPr>
          <a:xfrm>
            <a:off x="1847025" y="1416130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8240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8330636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sz="1400" dirty="0">
                <a:solidFill>
                  <a:srgbClr val="666666"/>
                </a:solidFill>
              </a:rPr>
              <a:t>https://jkunst.com/klassets/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2" name="Google Shape;517;p30">
            <a:extLst>
              <a:ext uri="{FF2B5EF4-FFF2-40B4-BE49-F238E27FC236}">
                <a16:creationId xmlns:a16="http://schemas.microsoft.com/office/drawing/2014/main" id="{F347461C-7630-2FE1-4E56-1AA03ACAB6C2}"/>
              </a:ext>
            </a:extLst>
          </p:cNvPr>
          <p:cNvSpPr txBox="1">
            <a:spLocks/>
          </p:cNvSpPr>
          <p:nvPr/>
        </p:nvSpPr>
        <p:spPr>
          <a:xfrm>
            <a:off x="1039761" y="1171038"/>
            <a:ext cx="7543800" cy="2801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200000"/>
              </a:lnSpc>
            </a:pP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En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ese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caso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esa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persona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podría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ser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tú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!</a:t>
            </a:r>
          </a:p>
          <a:p>
            <a:pPr indent="-292100">
              <a:lnSpc>
                <a:spcPct val="15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Que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mejor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que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tener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un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paquete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a (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tu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)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medida</a:t>
            </a:r>
            <a:endParaRPr lang="en-US" sz="2000" dirty="0">
              <a:solidFill>
                <a:schemeClr val="accent6">
                  <a:lumMod val="85000"/>
                </a:schemeClr>
              </a:solidFill>
            </a:endParaRPr>
          </a:p>
          <a:p>
            <a:pPr indent="-292100">
              <a:lnSpc>
                <a:spcPct val="15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Y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si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una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persona lo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necesita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, ¿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por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que no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otra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?</a:t>
            </a:r>
          </a:p>
          <a:p>
            <a:pPr indent="-292100">
              <a:lnSpc>
                <a:spcPct val="150000"/>
              </a:lnSpc>
              <a:buClr>
                <a:schemeClr val="accent3"/>
              </a:buClr>
              <a:buSzPts val="1000"/>
              <a:buFont typeface="Fira Code"/>
              <a:buChar char="∗"/>
            </a:pP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En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mi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caso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, {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klassets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} es un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paquete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para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ayudar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a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explicar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como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funcionan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modelos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6">
                    <a:lumMod val="85000"/>
                  </a:schemeClr>
                </a:solidFill>
              </a:rPr>
              <a:t>predictivos</a:t>
            </a:r>
            <a:r>
              <a:rPr lang="en-US" sz="2000" dirty="0">
                <a:solidFill>
                  <a:schemeClr val="accent6">
                    <a:lumMod val="8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109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8330636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sz="1400" dirty="0">
                <a:solidFill>
                  <a:srgbClr val="666666"/>
                </a:solidFill>
              </a:rPr>
              <a:t>https://jkunst.com/klassets/</a:t>
            </a:r>
            <a:endParaRPr sz="1400" dirty="0">
              <a:solidFill>
                <a:srgbClr val="666666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A4B6CEC-B7D2-54DD-09CA-E61A7B675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7867" y="733899"/>
            <a:ext cx="5475152" cy="367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9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8330636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sz="1400" dirty="0">
                <a:solidFill>
                  <a:srgbClr val="666666"/>
                </a:solidFill>
              </a:rPr>
              <a:t>https://jkunst.com/klassets/</a:t>
            </a:r>
            <a:endParaRPr sz="1400" dirty="0">
              <a:solidFill>
                <a:srgbClr val="666666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14397C1-8E0B-A8C2-5644-C8E8064D4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623" y="748480"/>
            <a:ext cx="5431640" cy="364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5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convertirse_desarrollador.Rmd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</a:t>
            </a:r>
            <a:r>
              <a:rPr lang="es-CL" sz="1400" dirty="0">
                <a:solidFill>
                  <a:srgbClr val="666666"/>
                </a:solidFill>
              </a:rPr>
              <a:t>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482" name="Google Shape;482;p27"/>
          <p:cNvSpPr txBox="1">
            <a:spLocks noGrp="1"/>
          </p:cNvSpPr>
          <p:nvPr>
            <p:ph type="title" idx="4294967295"/>
          </p:nvPr>
        </p:nvSpPr>
        <p:spPr>
          <a:xfrm flipH="1">
            <a:off x="1521262" y="663175"/>
            <a:ext cx="4813169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MencionesHonrosas</a:t>
            </a:r>
            <a:r>
              <a:rPr lang="en" sz="4400" dirty="0">
                <a:solidFill>
                  <a:schemeClr val="accent6">
                    <a:lumMod val="50000"/>
                  </a:schemeClr>
                </a:solidFill>
              </a:rPr>
              <a:t>{</a:t>
            </a:r>
            <a:endParaRPr sz="4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84" name="Google Shape;484;p27"/>
          <p:cNvSpPr txBox="1"/>
          <p:nvPr/>
        </p:nvSpPr>
        <p:spPr>
          <a:xfrm>
            <a:off x="1593975" y="36627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>
                    <a:lumMod val="50000"/>
                  </a:schemeClr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>
                  <a:lumMod val="50000"/>
                </a:schemeClr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" name="Google Shape;483;p27">
            <a:extLst>
              <a:ext uri="{FF2B5EF4-FFF2-40B4-BE49-F238E27FC236}">
                <a16:creationId xmlns:a16="http://schemas.microsoft.com/office/drawing/2014/main" id="{E99C8A88-D328-B3FC-3547-C26D810DEAB8}"/>
              </a:ext>
            </a:extLst>
          </p:cNvPr>
          <p:cNvSpPr txBox="1">
            <a:spLocks/>
          </p:cNvSpPr>
          <p:nvPr/>
        </p:nvSpPr>
        <p:spPr>
          <a:xfrm>
            <a:off x="1847026" y="1224406"/>
            <a:ext cx="6832400" cy="224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>
              <a:lnSpc>
                <a:spcPct val="150000"/>
              </a:lnSpc>
            </a:pPr>
            <a:r>
              <a:rPr lang="es-CL" dirty="0">
                <a:solidFill>
                  <a:schemeClr val="accent6"/>
                </a:solidFill>
              </a:rPr>
              <a:t>[</a:t>
            </a:r>
            <a:r>
              <a:rPr lang="es-ES" dirty="0">
                <a:solidFill>
                  <a:schemeClr val="accent1"/>
                </a:solidFill>
              </a:rPr>
              <a:t>No tienes que ser área </a:t>
            </a:r>
            <a:r>
              <a:rPr lang="es-ES" sz="4000" dirty="0">
                <a:solidFill>
                  <a:schemeClr val="accent1"/>
                </a:solidFill>
              </a:rPr>
              <a:t>💻</a:t>
            </a:r>
            <a:r>
              <a:rPr lang="es-CL" dirty="0">
                <a:solidFill>
                  <a:schemeClr val="accent6"/>
                </a:solidFill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es-CL" dirty="0">
                <a:solidFill>
                  <a:schemeClr val="accent6"/>
                </a:solidFill>
              </a:rPr>
              <a:t>[</a:t>
            </a:r>
            <a:r>
              <a:rPr lang="es-CL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Desarrollar != </a:t>
            </a:r>
            <a:r>
              <a:rPr lang="es-E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📦</a:t>
            </a:r>
            <a:r>
              <a:rPr lang="es-CL" dirty="0">
                <a:solidFill>
                  <a:schemeClr val="accent6"/>
                </a:solidFill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es-CL" dirty="0">
                <a:solidFill>
                  <a:schemeClr val="accent6"/>
                </a:solidFill>
              </a:rPr>
              <a:t>[…]</a:t>
            </a:r>
            <a:endParaRPr lang="es-CL" dirty="0">
              <a:solidFill>
                <a:schemeClr val="accent3"/>
              </a:solidFill>
            </a:endParaRPr>
          </a:p>
        </p:txBody>
      </p:sp>
      <p:cxnSp>
        <p:nvCxnSpPr>
          <p:cNvPr id="3" name="Google Shape;485;p27">
            <a:extLst>
              <a:ext uri="{FF2B5EF4-FFF2-40B4-BE49-F238E27FC236}">
                <a16:creationId xmlns:a16="http://schemas.microsoft.com/office/drawing/2014/main" id="{D8A02FEB-FAC5-18EC-163D-E379FE7B6F30}"/>
              </a:ext>
            </a:extLst>
          </p:cNvPr>
          <p:cNvCxnSpPr>
            <a:cxnSpLocks/>
          </p:cNvCxnSpPr>
          <p:nvPr/>
        </p:nvCxnSpPr>
        <p:spPr>
          <a:xfrm>
            <a:off x="1847025" y="1416130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5743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5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latinR_2022_presentación</a:t>
            </a:r>
            <a:r>
              <a:rPr lang="en" sz="1400" dirty="0">
                <a:solidFill>
                  <a:schemeClr val="accent3"/>
                </a:solidFill>
              </a:rPr>
              <a:t>.</a:t>
            </a:r>
            <a:r>
              <a:rPr lang="en" sz="1400" dirty="0"/>
              <a:t>Rmd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1" name="Google Shape;461;p25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untitled</a:t>
            </a:r>
            <a:r>
              <a:rPr lang="en" sz="1400">
                <a:solidFill>
                  <a:schemeClr val="accent3"/>
                </a:solidFill>
              </a:rPr>
              <a:t>.</a:t>
            </a:r>
            <a:r>
              <a:rPr lang="en" sz="1400"/>
              <a:t>R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" name="Google Shape;840;p40">
            <a:extLst>
              <a:ext uri="{FF2B5EF4-FFF2-40B4-BE49-F238E27FC236}">
                <a16:creationId xmlns:a16="http://schemas.microsoft.com/office/drawing/2014/main" id="{7955D46C-642F-5DF9-CD28-C97779D3AA90}"/>
              </a:ext>
            </a:extLst>
          </p:cNvPr>
          <p:cNvSpPr txBox="1">
            <a:spLocks/>
          </p:cNvSpPr>
          <p:nvPr/>
        </p:nvSpPr>
        <p:spPr>
          <a:xfrm>
            <a:off x="1158370" y="1205232"/>
            <a:ext cx="5568762" cy="1315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ira Code"/>
              <a:buNone/>
              <a:defRPr sz="30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CL" sz="6000" dirty="0"/>
              <a:t>{Consejos}</a:t>
            </a:r>
            <a:endParaRPr lang="es-CL" sz="5000" dirty="0">
              <a:solidFill>
                <a:schemeClr val="accent2"/>
              </a:solidFill>
            </a:endParaRPr>
          </a:p>
        </p:txBody>
      </p:sp>
      <p:sp>
        <p:nvSpPr>
          <p:cNvPr id="11" name="Google Shape;840;p40">
            <a:extLst>
              <a:ext uri="{FF2B5EF4-FFF2-40B4-BE49-F238E27FC236}">
                <a16:creationId xmlns:a16="http://schemas.microsoft.com/office/drawing/2014/main" id="{85B37CC9-A17E-01A3-6A4F-1E9E240B6D8F}"/>
              </a:ext>
            </a:extLst>
          </p:cNvPr>
          <p:cNvSpPr txBox="1">
            <a:spLocks/>
          </p:cNvSpPr>
          <p:nvPr/>
        </p:nvSpPr>
        <p:spPr>
          <a:xfrm>
            <a:off x="2737776" y="2031427"/>
            <a:ext cx="6205600" cy="136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ira Code"/>
              <a:buNone/>
              <a:defRPr sz="30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CL" sz="5400" dirty="0">
                <a:solidFill>
                  <a:schemeClr val="accent2"/>
                </a:solidFill>
              </a:rPr>
              <a:t>[Ejemplos]</a:t>
            </a:r>
            <a:endParaRPr lang="es-CL" sz="4800" dirty="0">
              <a:solidFill>
                <a:schemeClr val="accent2"/>
              </a:solidFill>
            </a:endParaRPr>
          </a:p>
        </p:txBody>
      </p:sp>
      <p:sp>
        <p:nvSpPr>
          <p:cNvPr id="12" name="Google Shape;483;p27">
            <a:extLst>
              <a:ext uri="{FF2B5EF4-FFF2-40B4-BE49-F238E27FC236}">
                <a16:creationId xmlns:a16="http://schemas.microsoft.com/office/drawing/2014/main" id="{92E3E182-609D-D2B5-1FF9-C205D35FCFC3}"/>
              </a:ext>
            </a:extLst>
          </p:cNvPr>
          <p:cNvSpPr txBox="1">
            <a:spLocks/>
          </p:cNvSpPr>
          <p:nvPr/>
        </p:nvSpPr>
        <p:spPr>
          <a:xfrm rot="1556592">
            <a:off x="5933542" y="1782570"/>
            <a:ext cx="3228975" cy="718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" sz="6000" dirty="0">
                <a:solidFill>
                  <a:schemeClr val="accent1"/>
                </a:solidFill>
              </a:rPr>
              <a:t>#Tips</a:t>
            </a:r>
            <a:endParaRPr lang="es-CL" sz="6000" dirty="0">
              <a:solidFill>
                <a:schemeClr val="accent3"/>
              </a:solidFill>
            </a:endParaRPr>
          </a:p>
        </p:txBody>
      </p:sp>
      <p:sp>
        <p:nvSpPr>
          <p:cNvPr id="13" name="Google Shape;483;p27">
            <a:extLst>
              <a:ext uri="{FF2B5EF4-FFF2-40B4-BE49-F238E27FC236}">
                <a16:creationId xmlns:a16="http://schemas.microsoft.com/office/drawing/2014/main" id="{4EED57F7-E2C2-07AF-9019-5ECDD22C30F1}"/>
              </a:ext>
            </a:extLst>
          </p:cNvPr>
          <p:cNvSpPr txBox="1">
            <a:spLocks/>
          </p:cNvSpPr>
          <p:nvPr/>
        </p:nvSpPr>
        <p:spPr>
          <a:xfrm rot="1556592">
            <a:off x="1034385" y="3141157"/>
            <a:ext cx="4167636" cy="718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" sz="4000" dirty="0">
                <a:solidFill>
                  <a:srgbClr val="4A86E8"/>
                </a:solidFill>
              </a:rPr>
              <a:t>ExpeRiencias</a:t>
            </a:r>
            <a:endParaRPr lang="es-CL" sz="4000" dirty="0">
              <a:solidFill>
                <a:schemeClr val="accent3"/>
              </a:solidFill>
            </a:endParaRPr>
          </a:p>
        </p:txBody>
      </p:sp>
      <p:sp>
        <p:nvSpPr>
          <p:cNvPr id="16" name="Google Shape;481;p27">
            <a:extLst>
              <a:ext uri="{FF2B5EF4-FFF2-40B4-BE49-F238E27FC236}">
                <a16:creationId xmlns:a16="http://schemas.microsoft.com/office/drawing/2014/main" id="{1EB3A671-0853-8A7D-3655-7397B2C74F2A}"/>
              </a:ext>
            </a:extLst>
          </p:cNvPr>
          <p:cNvSpPr txBox="1">
            <a:spLocks/>
          </p:cNvSpPr>
          <p:nvPr/>
        </p:nvSpPr>
        <p:spPr>
          <a:xfrm>
            <a:off x="710125" y="4694725"/>
            <a:ext cx="8013546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s-ES" sz="1400" dirty="0">
                <a:solidFill>
                  <a:srgbClr val="666666"/>
                </a:solidFill>
              </a:rPr>
              <a:t>No es recomendable (ab)usar de las “nubes de palabras”, evite usarlas.</a:t>
            </a:r>
          </a:p>
        </p:txBody>
      </p:sp>
      <p:sp>
        <p:nvSpPr>
          <p:cNvPr id="20" name="Google Shape;469;p26">
            <a:extLst>
              <a:ext uri="{FF2B5EF4-FFF2-40B4-BE49-F238E27FC236}">
                <a16:creationId xmlns:a16="http://schemas.microsoft.com/office/drawing/2014/main" id="{44A888FB-C21C-2B21-CA2D-8D9A420EFE5F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328669" y="2996077"/>
            <a:ext cx="3023402" cy="9434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lt2"/>
                </a:solidFill>
              </a:rPr>
              <a:t>Y más…</a:t>
            </a:r>
            <a:endParaRPr sz="5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026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20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convertirse_desarrollador.Rmd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</a:t>
            </a:r>
            <a:r>
              <a:rPr lang="es-CL" sz="1400" dirty="0">
                <a:solidFill>
                  <a:srgbClr val="666666"/>
                </a:solidFill>
              </a:rPr>
              <a:t>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482" name="Google Shape;482;p27"/>
          <p:cNvSpPr txBox="1">
            <a:spLocks noGrp="1"/>
          </p:cNvSpPr>
          <p:nvPr>
            <p:ph type="title" idx="4294967295"/>
          </p:nvPr>
        </p:nvSpPr>
        <p:spPr>
          <a:xfrm flipH="1">
            <a:off x="1521263" y="6631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07</a:t>
            </a:r>
            <a:r>
              <a:rPr lang="en" sz="4400" dirty="0">
                <a:solidFill>
                  <a:schemeClr val="accent6">
                    <a:lumMod val="50000"/>
                  </a:schemeClr>
                </a:solidFill>
              </a:rPr>
              <a:t>{</a:t>
            </a:r>
            <a:endParaRPr sz="4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84" name="Google Shape;484;p27"/>
          <p:cNvSpPr txBox="1"/>
          <p:nvPr/>
        </p:nvSpPr>
        <p:spPr>
          <a:xfrm>
            <a:off x="1593975" y="36627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>
                    <a:lumMod val="50000"/>
                  </a:schemeClr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>
                  <a:lumMod val="50000"/>
                </a:schemeClr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" name="Google Shape;483;p27">
            <a:extLst>
              <a:ext uri="{FF2B5EF4-FFF2-40B4-BE49-F238E27FC236}">
                <a16:creationId xmlns:a16="http://schemas.microsoft.com/office/drawing/2014/main" id="{E99C8A88-D328-B3FC-3547-C26D810DEAB8}"/>
              </a:ext>
            </a:extLst>
          </p:cNvPr>
          <p:cNvSpPr txBox="1">
            <a:spLocks/>
          </p:cNvSpPr>
          <p:nvPr/>
        </p:nvSpPr>
        <p:spPr>
          <a:xfrm>
            <a:off x="2100074" y="2212303"/>
            <a:ext cx="6107404" cy="718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CL" sz="4000" dirty="0">
                <a:solidFill>
                  <a:schemeClr val="accent6"/>
                </a:solidFill>
              </a:rPr>
              <a:t>[</a:t>
            </a:r>
            <a:r>
              <a:rPr lang="es-ES" sz="4000" dirty="0">
                <a:solidFill>
                  <a:schemeClr val="accent1"/>
                </a:solidFill>
              </a:rPr>
              <a:t>El secreto más importante🥁</a:t>
            </a:r>
            <a:r>
              <a:rPr lang="es-CL" sz="4000" dirty="0">
                <a:solidFill>
                  <a:schemeClr val="accent6"/>
                </a:solidFill>
              </a:rPr>
              <a:t>]</a:t>
            </a:r>
            <a:r>
              <a:rPr lang="es-CL" sz="4000" dirty="0">
                <a:solidFill>
                  <a:schemeClr val="accent1"/>
                </a:solidFill>
              </a:rPr>
              <a:t> </a:t>
            </a:r>
            <a:endParaRPr lang="es-CL" sz="4000" dirty="0">
              <a:solidFill>
                <a:schemeClr val="accent3"/>
              </a:solidFill>
            </a:endParaRPr>
          </a:p>
        </p:txBody>
      </p:sp>
      <p:cxnSp>
        <p:nvCxnSpPr>
          <p:cNvPr id="3" name="Google Shape;485;p27">
            <a:extLst>
              <a:ext uri="{FF2B5EF4-FFF2-40B4-BE49-F238E27FC236}">
                <a16:creationId xmlns:a16="http://schemas.microsoft.com/office/drawing/2014/main" id="{D8A02FEB-FAC5-18EC-163D-E379FE7B6F30}"/>
              </a:ext>
            </a:extLst>
          </p:cNvPr>
          <p:cNvCxnSpPr>
            <a:cxnSpLocks/>
          </p:cNvCxnSpPr>
          <p:nvPr/>
        </p:nvCxnSpPr>
        <p:spPr>
          <a:xfrm>
            <a:off x="1847025" y="1416130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7102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convertirse_desarrollador.Rmd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</a:t>
            </a:r>
            <a:r>
              <a:rPr lang="es-CL" sz="1400" dirty="0">
                <a:solidFill>
                  <a:srgbClr val="666666"/>
                </a:solidFill>
              </a:rPr>
              <a:t>jbkunst</a:t>
            </a:r>
            <a:endParaRPr sz="1400" dirty="0">
              <a:solidFill>
                <a:srgbClr val="666666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D59593-E144-CAE6-7860-C882CAA9B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545" y="976159"/>
            <a:ext cx="4254909" cy="3191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774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convertirse_desarrollador.Rmd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</a:t>
            </a:r>
            <a:r>
              <a:rPr lang="es-CL" sz="1400" dirty="0">
                <a:solidFill>
                  <a:srgbClr val="666666"/>
                </a:solidFill>
              </a:rPr>
              <a:t>jbkunst</a:t>
            </a:r>
            <a:endParaRPr sz="1400" dirty="0">
              <a:solidFill>
                <a:srgbClr val="666666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E8387D2-92A0-0786-9FF0-FD94AE539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7032" y="1109816"/>
            <a:ext cx="5197986" cy="2923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2876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8330636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sz="1400" dirty="0">
                <a:solidFill>
                  <a:srgbClr val="666666"/>
                </a:solidFill>
              </a:rPr>
              <a:t>@jbkunst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2" name="Google Shape;517;p30">
            <a:extLst>
              <a:ext uri="{FF2B5EF4-FFF2-40B4-BE49-F238E27FC236}">
                <a16:creationId xmlns:a16="http://schemas.microsoft.com/office/drawing/2014/main" id="{F347461C-7630-2FE1-4E56-1AA03ACAB6C2}"/>
              </a:ext>
            </a:extLst>
          </p:cNvPr>
          <p:cNvSpPr txBox="1">
            <a:spLocks/>
          </p:cNvSpPr>
          <p:nvPr/>
        </p:nvSpPr>
        <p:spPr>
          <a:xfrm>
            <a:off x="1634486" y="1443883"/>
            <a:ext cx="6897456" cy="2801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200000"/>
              </a:lnSpc>
            </a:pPr>
            <a:r>
              <a:rPr lang="en-US" sz="3200" dirty="0">
                <a:solidFill>
                  <a:schemeClr val="accent6">
                    <a:lumMod val="85000"/>
                  </a:schemeClr>
                </a:solidFill>
              </a:rPr>
              <a:t>Pero, y </a:t>
            </a:r>
            <a:r>
              <a:rPr lang="en-US" sz="3200" dirty="0" err="1">
                <a:solidFill>
                  <a:schemeClr val="accent6">
                    <a:lumMod val="85000"/>
                  </a:schemeClr>
                </a:solidFill>
              </a:rPr>
              <a:t>si</a:t>
            </a:r>
            <a:r>
              <a:rPr lang="en-US" sz="32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accent6">
                    <a:lumMod val="85000"/>
                  </a:schemeClr>
                </a:solidFill>
              </a:rPr>
              <a:t>existiera</a:t>
            </a:r>
            <a:r>
              <a:rPr lang="en-US" sz="3200" dirty="0">
                <a:solidFill>
                  <a:schemeClr val="accent6">
                    <a:lumMod val="85000"/>
                  </a:schemeClr>
                </a:solidFill>
              </a:rPr>
              <a:t>…</a:t>
            </a:r>
          </a:p>
          <a:p>
            <a:pPr marL="0" indent="0" algn="r">
              <a:lnSpc>
                <a:spcPct val="200000"/>
              </a:lnSpc>
            </a:pPr>
            <a:r>
              <a:rPr lang="en-US" sz="3200" dirty="0">
                <a:solidFill>
                  <a:schemeClr val="accent6">
                    <a:lumMod val="85000"/>
                  </a:schemeClr>
                </a:solidFill>
              </a:rPr>
              <a:t>…</a:t>
            </a:r>
            <a:r>
              <a:rPr lang="en-US" sz="3200" dirty="0" err="1">
                <a:solidFill>
                  <a:schemeClr val="accent6">
                    <a:lumMod val="85000"/>
                  </a:schemeClr>
                </a:solidFill>
              </a:rPr>
              <a:t>Sería</a:t>
            </a:r>
            <a:r>
              <a:rPr lang="en-US" sz="3200" dirty="0">
                <a:solidFill>
                  <a:schemeClr val="accent6">
                    <a:lumMod val="85000"/>
                  </a:schemeClr>
                </a:solidFill>
              </a:rPr>
              <a:t> ser </a:t>
            </a:r>
            <a:r>
              <a:rPr lang="en-US" sz="3200" dirty="0" err="1">
                <a:solidFill>
                  <a:schemeClr val="accent6">
                    <a:lumMod val="85000"/>
                  </a:schemeClr>
                </a:solidFill>
              </a:rPr>
              <a:t>parte</a:t>
            </a:r>
            <a:r>
              <a:rPr lang="en-US" sz="3200" dirty="0">
                <a:solidFill>
                  <a:schemeClr val="accent6">
                    <a:lumMod val="85000"/>
                  </a:schemeClr>
                </a:solidFill>
              </a:rPr>
              <a:t> de la </a:t>
            </a:r>
            <a:r>
              <a:rPr lang="en-US" sz="3200" dirty="0" err="1">
                <a:solidFill>
                  <a:schemeClr val="accent6">
                    <a:lumMod val="85000"/>
                  </a:schemeClr>
                </a:solidFill>
              </a:rPr>
              <a:t>comunidad</a:t>
            </a:r>
            <a:r>
              <a:rPr lang="en-US" sz="3200" dirty="0">
                <a:solidFill>
                  <a:schemeClr val="accent6">
                    <a:lumMod val="85000"/>
                  </a:schemeClr>
                </a:solidFill>
              </a:rPr>
              <a:t> </a:t>
            </a:r>
            <a:r>
              <a:rPr lang="en-US" sz="3200" dirty="0">
                <a:solidFill>
                  <a:srgbClr val="00B0F0"/>
                </a:solidFill>
              </a:rPr>
              <a:t>R</a:t>
            </a:r>
            <a:r>
              <a:rPr lang="en-US" sz="3200" dirty="0">
                <a:solidFill>
                  <a:schemeClr val="accent6">
                    <a:lumMod val="85000"/>
                  </a:schemeClr>
                </a:solidFill>
              </a:rPr>
              <a:t>.</a:t>
            </a:r>
          </a:p>
          <a:p>
            <a:pPr marL="0" indent="0">
              <a:lnSpc>
                <a:spcPct val="200000"/>
              </a:lnSpc>
            </a:pPr>
            <a:endParaRPr lang="en-US" sz="3200" dirty="0">
              <a:solidFill>
                <a:schemeClr val="accent6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640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8330636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sz="1400" dirty="0">
                <a:solidFill>
                  <a:srgbClr val="666666"/>
                </a:solidFill>
              </a:rPr>
              <a:t>@jbkunst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2" name="Google Shape;517;p30">
            <a:extLst>
              <a:ext uri="{FF2B5EF4-FFF2-40B4-BE49-F238E27FC236}">
                <a16:creationId xmlns:a16="http://schemas.microsoft.com/office/drawing/2014/main" id="{F347461C-7630-2FE1-4E56-1AA03ACAB6C2}"/>
              </a:ext>
            </a:extLst>
          </p:cNvPr>
          <p:cNvSpPr txBox="1">
            <a:spLocks/>
          </p:cNvSpPr>
          <p:nvPr/>
        </p:nvSpPr>
        <p:spPr>
          <a:xfrm>
            <a:off x="1010264" y="930992"/>
            <a:ext cx="7720781" cy="3281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150000"/>
              </a:lnSpc>
            </a:pPr>
            <a:endParaRPr lang="en-US" sz="2400" dirty="0">
              <a:solidFill>
                <a:schemeClr val="accent6">
                  <a:lumMod val="85000"/>
                </a:schemeClr>
              </a:solidFill>
            </a:endParaRPr>
          </a:p>
          <a:p>
            <a:pPr marL="0" indent="0">
              <a:lnSpc>
                <a:spcPct val="150000"/>
              </a:lnSpc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#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</a:rPr>
              <a:t>En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</a:rPr>
              <a:t>resumen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  <a:p>
            <a:pPr marL="0" indent="0">
              <a:lnSpc>
                <a:spcPct val="150000"/>
              </a:lnSpc>
            </a:pPr>
            <a:r>
              <a:rPr lang="en-US" sz="2400" dirty="0" err="1">
                <a:solidFill>
                  <a:schemeClr val="accent6">
                    <a:lumMod val="85000"/>
                  </a:schemeClr>
                </a:solidFill>
              </a:rPr>
              <a:t>desarrollado</a:t>
            </a:r>
            <a:r>
              <a:rPr lang="en-US" sz="2400" dirty="0" err="1">
                <a:solidFill>
                  <a:srgbClr val="00B0F0"/>
                </a:solidFill>
              </a:rPr>
              <a:t>R</a:t>
            </a:r>
            <a:r>
              <a:rPr lang="en-US" sz="2400" dirty="0">
                <a:solidFill>
                  <a:schemeClr val="accent6">
                    <a:lumMod val="85000"/>
                  </a:schemeClr>
                </a:solidFill>
              </a:rPr>
              <a:t> &lt;- </a:t>
            </a:r>
            <a:r>
              <a:rPr lang="en-US" sz="2400" dirty="0" err="1">
                <a:solidFill>
                  <a:schemeClr val="accent6">
                    <a:lumMod val="85000"/>
                  </a:schemeClr>
                </a:solidFill>
              </a:rPr>
              <a:t>CualquieraNosotros</a:t>
            </a:r>
            <a:r>
              <a:rPr lang="en-US" sz="2400" dirty="0">
                <a:solidFill>
                  <a:schemeClr val="accent6">
                    <a:lumMod val="85000"/>
                  </a:schemeClr>
                </a:solidFill>
              </a:rPr>
              <a:t> |&gt;</a:t>
            </a:r>
          </a:p>
          <a:p>
            <a:pPr marL="0" indent="0">
              <a:lnSpc>
                <a:spcPct val="150000"/>
              </a:lnSpc>
            </a:pPr>
            <a:r>
              <a:rPr lang="en-US" sz="2400" dirty="0">
                <a:solidFill>
                  <a:schemeClr val="accent6">
                    <a:lumMod val="85000"/>
                  </a:schemeClr>
                </a:solidFill>
              </a:rPr>
              <a:t>	</a:t>
            </a:r>
            <a:r>
              <a:rPr lang="en-US" sz="2400" dirty="0" err="1">
                <a:solidFill>
                  <a:srgbClr val="00B0F0"/>
                </a:solidFill>
              </a:rPr>
              <a:t>aprenderR</a:t>
            </a:r>
            <a:r>
              <a:rPr lang="en-US" sz="2400" dirty="0">
                <a:solidFill>
                  <a:schemeClr val="accent6">
                    <a:lumMod val="85000"/>
                  </a:schemeClr>
                </a:solidFill>
              </a:rPr>
              <a:t>(“con </a:t>
            </a:r>
            <a:r>
              <a:rPr lang="en-US" sz="2400" dirty="0" err="1">
                <a:solidFill>
                  <a:schemeClr val="accent6">
                    <a:lumMod val="85000"/>
                  </a:schemeClr>
                </a:solidFill>
              </a:rPr>
              <a:t>ganas</a:t>
            </a:r>
            <a:r>
              <a:rPr lang="en-US" sz="2400" dirty="0">
                <a:solidFill>
                  <a:schemeClr val="accent6">
                    <a:lumMod val="85000"/>
                  </a:schemeClr>
                </a:solidFill>
              </a:rPr>
              <a:t>”) |&gt;</a:t>
            </a:r>
          </a:p>
          <a:p>
            <a:pPr marL="0" indent="0">
              <a:lnSpc>
                <a:spcPct val="150000"/>
              </a:lnSpc>
            </a:pPr>
            <a:r>
              <a:rPr lang="en-US" sz="2400" dirty="0">
                <a:solidFill>
                  <a:schemeClr val="accent6">
                    <a:lumMod val="85000"/>
                  </a:schemeClr>
                </a:solidFill>
              </a:rPr>
              <a:t> 	</a:t>
            </a:r>
            <a:r>
              <a:rPr lang="en-US" sz="2400" dirty="0" err="1">
                <a:solidFill>
                  <a:srgbClr val="FFC000"/>
                </a:solidFill>
              </a:rPr>
              <a:t>motivación</a:t>
            </a:r>
            <a:r>
              <a:rPr lang="en-US" sz="2400" dirty="0">
                <a:solidFill>
                  <a:schemeClr val="accent6">
                    <a:lumMod val="85000"/>
                  </a:schemeClr>
                </a:solidFill>
              </a:rPr>
              <a:t>(</a:t>
            </a:r>
            <a:r>
              <a:rPr lang="en-US" sz="2400" dirty="0" err="1">
                <a:solidFill>
                  <a:schemeClr val="accent6">
                    <a:lumMod val="85000"/>
                  </a:schemeClr>
                </a:solidFill>
              </a:rPr>
              <a:t>semilla</a:t>
            </a:r>
            <a:r>
              <a:rPr lang="en-US" sz="2400" dirty="0">
                <a:solidFill>
                  <a:schemeClr val="accent6">
                    <a:lumMod val="85000"/>
                  </a:schemeClr>
                </a:solidFill>
              </a:rPr>
              <a:t> = 123) |&gt;</a:t>
            </a:r>
          </a:p>
          <a:p>
            <a:pPr marL="0" indent="0">
              <a:lnSpc>
                <a:spcPct val="150000"/>
              </a:lnSpc>
            </a:pPr>
            <a:r>
              <a:rPr lang="en-US" sz="2400" dirty="0">
                <a:solidFill>
                  <a:schemeClr val="accent6">
                    <a:lumMod val="85000"/>
                  </a:schemeClr>
                </a:solidFill>
              </a:rPr>
              <a:t>	</a:t>
            </a:r>
            <a:r>
              <a:rPr lang="en-US" sz="2400" dirty="0" err="1">
                <a:solidFill>
                  <a:srgbClr val="00B050"/>
                </a:solidFill>
              </a:rPr>
              <a:t>darle_no_más</a:t>
            </a:r>
            <a:r>
              <a:rPr lang="en-US" sz="2400" dirty="0">
                <a:solidFill>
                  <a:schemeClr val="accent6">
                    <a:lumMod val="85000"/>
                  </a:schemeClr>
                </a:solidFill>
              </a:rPr>
              <a:t>()</a:t>
            </a:r>
          </a:p>
          <a:p>
            <a:pPr marL="0" indent="0">
              <a:lnSpc>
                <a:spcPct val="150000"/>
              </a:lnSpc>
            </a:pPr>
            <a:endParaRPr lang="en-US" sz="2400" dirty="0">
              <a:solidFill>
                <a:schemeClr val="accent6">
                  <a:lumMod val="85000"/>
                </a:schemeClr>
              </a:solidFill>
            </a:endParaRPr>
          </a:p>
          <a:p>
            <a:pPr marL="0" indent="0">
              <a:lnSpc>
                <a:spcPct val="150000"/>
              </a:lnSpc>
            </a:pPr>
            <a:endParaRPr lang="en-US" sz="2400" dirty="0">
              <a:solidFill>
                <a:schemeClr val="accent6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1306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43"/>
          <p:cNvSpPr txBox="1">
            <a:spLocks noGrp="1"/>
          </p:cNvSpPr>
          <p:nvPr>
            <p:ph type="title"/>
          </p:nvPr>
        </p:nvSpPr>
        <p:spPr>
          <a:xfrm>
            <a:off x="1468281" y="887101"/>
            <a:ext cx="7278111" cy="14117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8CEF69"/>
                </a:solidFill>
              </a:rPr>
              <a:t>Más que desarrollar,</a:t>
            </a:r>
            <a:br>
              <a:rPr lang="en" sz="3200" dirty="0">
                <a:solidFill>
                  <a:srgbClr val="8CEF69"/>
                </a:solidFill>
              </a:rPr>
            </a:br>
            <a:r>
              <a:rPr lang="en" sz="3200" dirty="0">
                <a:solidFill>
                  <a:srgbClr val="8CEF69"/>
                </a:solidFill>
              </a:rPr>
              <a:t>compartir lo desarrollado</a:t>
            </a:r>
            <a:r>
              <a:rPr lang="en" sz="4400" dirty="0">
                <a:solidFill>
                  <a:schemeClr val="accent6"/>
                </a:solidFill>
              </a:rPr>
              <a:t>{</a:t>
            </a:r>
            <a:endParaRPr sz="3200" dirty="0">
              <a:solidFill>
                <a:schemeClr val="accent6"/>
              </a:solidFill>
            </a:endParaRPr>
          </a:p>
        </p:txBody>
      </p:sp>
      <p:sp>
        <p:nvSpPr>
          <p:cNvPr id="886" name="Google Shape;886;p43"/>
          <p:cNvSpPr txBox="1">
            <a:spLocks noGrp="1"/>
          </p:cNvSpPr>
          <p:nvPr>
            <p:ph type="body" idx="1"/>
          </p:nvPr>
        </p:nvSpPr>
        <p:spPr>
          <a:xfrm>
            <a:off x="1974381" y="2085040"/>
            <a:ext cx="5697399" cy="14117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400" dirty="0">
                <a:solidFill>
                  <a:schemeClr val="accent6"/>
                </a:solidFill>
              </a:rPr>
              <a:t>¡Gracias!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400" dirty="0">
                <a:solidFill>
                  <a:srgbClr val="00B0F0"/>
                </a:solidFill>
              </a:rPr>
              <a:t>T</a:t>
            </a:r>
            <a:r>
              <a:rPr lang="en" sz="2400" dirty="0">
                <a:solidFill>
                  <a:srgbClr val="00B0F0"/>
                </a:solidFill>
              </a:rPr>
              <a:t>witter </a:t>
            </a:r>
            <a:r>
              <a:rPr lang="en" sz="2400" dirty="0">
                <a:solidFill>
                  <a:schemeClr val="accent1">
                    <a:lumMod val="75000"/>
                  </a:schemeClr>
                </a:solidFill>
              </a:rPr>
              <a:t>*</a:t>
            </a:r>
            <a:r>
              <a:rPr lang="en" sz="2400" dirty="0">
                <a:solidFill>
                  <a:srgbClr val="00B0F0"/>
                </a:solidFill>
              </a:rPr>
              <a:t> </a:t>
            </a:r>
            <a:r>
              <a:rPr lang="en" sz="2400" dirty="0">
                <a:solidFill>
                  <a:schemeClr val="accent6"/>
                </a:solidFill>
              </a:rPr>
              <a:t>Github</a:t>
            </a:r>
            <a:r>
              <a:rPr lang="en" sz="2400" dirty="0"/>
              <a:t> </a:t>
            </a:r>
            <a:r>
              <a:rPr lang="en" sz="2400" dirty="0">
                <a:solidFill>
                  <a:schemeClr val="accent1">
                    <a:lumMod val="75000"/>
                  </a:schemeClr>
                </a:solidFill>
              </a:rPr>
              <a:t>*</a:t>
            </a:r>
            <a:r>
              <a:rPr lang="en" sz="2400" dirty="0"/>
              <a:t> </a:t>
            </a:r>
            <a:r>
              <a:rPr lang="en" sz="2400" dirty="0">
                <a:solidFill>
                  <a:schemeClr val="accent6">
                    <a:lumMod val="65000"/>
                  </a:schemeClr>
                </a:solidFill>
              </a:rPr>
              <a:t>@jbkunst</a:t>
            </a:r>
          </a:p>
        </p:txBody>
      </p:sp>
      <p:grpSp>
        <p:nvGrpSpPr>
          <p:cNvPr id="889" name="Google Shape;889;p43"/>
          <p:cNvGrpSpPr/>
          <p:nvPr/>
        </p:nvGrpSpPr>
        <p:grpSpPr>
          <a:xfrm>
            <a:off x="1468281" y="2175386"/>
            <a:ext cx="506100" cy="2136028"/>
            <a:chOff x="1084825" y="2250725"/>
            <a:chExt cx="506100" cy="1414593"/>
          </a:xfrm>
        </p:grpSpPr>
        <p:cxnSp>
          <p:nvCxnSpPr>
            <p:cNvPr id="890" name="Google Shape;890;p43"/>
            <p:cNvCxnSpPr>
              <a:cxnSpLocks/>
              <a:endCxn id="891" idx="0"/>
            </p:cNvCxnSpPr>
            <p:nvPr/>
          </p:nvCxnSpPr>
          <p:spPr>
            <a:xfrm>
              <a:off x="1337875" y="2250725"/>
              <a:ext cx="0" cy="8439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1" name="Google Shape;891;p43"/>
            <p:cNvSpPr txBox="1"/>
            <p:nvPr/>
          </p:nvSpPr>
          <p:spPr>
            <a:xfrm>
              <a:off x="1084825" y="3094625"/>
              <a:ext cx="506100" cy="570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4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44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2" name="Google Shape;479;p27">
            <a:extLst>
              <a:ext uri="{FF2B5EF4-FFF2-40B4-BE49-F238E27FC236}">
                <a16:creationId xmlns:a16="http://schemas.microsoft.com/office/drawing/2014/main" id="{193F1541-6557-5982-EDA7-06E5AC95CEBC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s-CL" sz="1400">
                <a:solidFill>
                  <a:srgbClr val="999999"/>
                </a:solidFill>
              </a:rPr>
              <a:t>convertirse_desarrollador.Rmd</a:t>
            </a:r>
            <a:endParaRPr lang="es-CL" sz="1400" dirty="0">
              <a:solidFill>
                <a:srgbClr val="999999"/>
              </a:solidFill>
            </a:endParaRPr>
          </a:p>
        </p:txBody>
      </p:sp>
      <p:sp>
        <p:nvSpPr>
          <p:cNvPr id="3" name="Google Shape;480;p27">
            <a:extLst>
              <a:ext uri="{FF2B5EF4-FFF2-40B4-BE49-F238E27FC236}">
                <a16:creationId xmlns:a16="http://schemas.microsoft.com/office/drawing/2014/main" id="{9381BC10-1FCB-644C-1B5B-B32B7017B132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s-CL" sz="1400">
                <a:solidFill>
                  <a:srgbClr val="999999"/>
                </a:solidFill>
              </a:rPr>
              <a:t>untitled.R</a:t>
            </a:r>
            <a:endParaRPr lang="es-CL" sz="1400" dirty="0">
              <a:solidFill>
                <a:srgbClr val="999999"/>
              </a:solidFill>
            </a:endParaRPr>
          </a:p>
        </p:txBody>
      </p:sp>
      <p:sp>
        <p:nvSpPr>
          <p:cNvPr id="4" name="Google Shape;455;p25">
            <a:extLst>
              <a:ext uri="{FF2B5EF4-FFF2-40B4-BE49-F238E27FC236}">
                <a16:creationId xmlns:a16="http://schemas.microsoft.com/office/drawing/2014/main" id="{5AD0941A-CDCD-EA94-F258-D9550D18B74A}"/>
              </a:ext>
            </a:extLst>
          </p:cNvPr>
          <p:cNvSpPr txBox="1">
            <a:spLocks/>
          </p:cNvSpPr>
          <p:nvPr/>
        </p:nvSpPr>
        <p:spPr>
          <a:xfrm>
            <a:off x="710124" y="4694725"/>
            <a:ext cx="6435469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buFont typeface="Fira Code"/>
              <a:buNone/>
            </a:pPr>
            <a:r>
              <a:rPr lang="es-CL" sz="1400"/>
              <a:t>Joshua Kunst Fuentes / LatinR 2022 </a:t>
            </a:r>
            <a:endParaRPr lang="es-CL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Gráfico, Gráfico circular&#10;&#10;Descripción generada automáticamente">
            <a:extLst>
              <a:ext uri="{FF2B5EF4-FFF2-40B4-BE49-F238E27FC236}">
                <a16:creationId xmlns:a16="http://schemas.microsoft.com/office/drawing/2014/main" id="{1909998D-5A36-E64D-5B35-D33B374EB3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4319" y="2483783"/>
            <a:ext cx="2643681" cy="1853957"/>
          </a:xfrm>
          <a:prstGeom prst="rect">
            <a:avLst/>
          </a:prstGeom>
        </p:spPr>
      </p:pic>
      <p:sp>
        <p:nvSpPr>
          <p:cNvPr id="460" name="Google Shape;460;p25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latinR_2022_presentación</a:t>
            </a:r>
            <a:r>
              <a:rPr lang="en" sz="1400" dirty="0">
                <a:solidFill>
                  <a:schemeClr val="accent3"/>
                </a:solidFill>
              </a:rPr>
              <a:t>.</a:t>
            </a:r>
            <a:r>
              <a:rPr lang="en" sz="1400" dirty="0"/>
              <a:t>Rmd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1" name="Google Shape;461;p25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untitled</a:t>
            </a:r>
            <a:r>
              <a:rPr lang="en" sz="1400">
                <a:solidFill>
                  <a:schemeClr val="accent3"/>
                </a:solidFill>
              </a:rPr>
              <a:t>.</a:t>
            </a:r>
            <a:r>
              <a:rPr lang="en" sz="1400"/>
              <a:t>R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16" name="Google Shape;481;p27">
            <a:extLst>
              <a:ext uri="{FF2B5EF4-FFF2-40B4-BE49-F238E27FC236}">
                <a16:creationId xmlns:a16="http://schemas.microsoft.com/office/drawing/2014/main" id="{1EB3A671-0853-8A7D-3655-7397B2C74F2A}"/>
              </a:ext>
            </a:extLst>
          </p:cNvPr>
          <p:cNvSpPr txBox="1">
            <a:spLocks/>
          </p:cNvSpPr>
          <p:nvPr/>
        </p:nvSpPr>
        <p:spPr>
          <a:xfrm>
            <a:off x="710125" y="4694725"/>
            <a:ext cx="8013546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s-ES" sz="1400" dirty="0">
                <a:solidFill>
                  <a:srgbClr val="666666"/>
                </a:solidFill>
              </a:rPr>
              <a:t>No es recomendable (ab)usar de los “pie charts”, evite usarlos.</a:t>
            </a:r>
          </a:p>
        </p:txBody>
      </p:sp>
      <p:sp>
        <p:nvSpPr>
          <p:cNvPr id="4" name="Google Shape;469;p26">
            <a:extLst>
              <a:ext uri="{FF2B5EF4-FFF2-40B4-BE49-F238E27FC236}">
                <a16:creationId xmlns:a16="http://schemas.microsoft.com/office/drawing/2014/main" id="{BF475841-18D8-5300-5797-0BF272FC39D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945648" y="910910"/>
            <a:ext cx="5386555" cy="27284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6"/>
                </a:solidFill>
              </a:rPr>
              <a:t>¿Qué/Cómo es un </a:t>
            </a:r>
            <a:r>
              <a:rPr lang="en" sz="4400" dirty="0">
                <a:solidFill>
                  <a:schemeClr val="lt2"/>
                </a:solidFill>
              </a:rPr>
              <a:t>desarrollador</a:t>
            </a:r>
            <a:r>
              <a:rPr lang="en" sz="4400" dirty="0">
                <a:solidFill>
                  <a:schemeClr val="accent6"/>
                </a:solidFill>
              </a:rPr>
              <a:t> de </a:t>
            </a:r>
            <a:r>
              <a:rPr lang="en" sz="4400" dirty="0">
                <a:solidFill>
                  <a:srgbClr val="4A86E8"/>
                </a:solidFill>
              </a:rPr>
              <a:t>R</a:t>
            </a:r>
            <a:r>
              <a:rPr lang="en" sz="4400" dirty="0">
                <a:solidFill>
                  <a:schemeClr val="accent6"/>
                </a:solidFill>
              </a:rPr>
              <a:t>?</a:t>
            </a:r>
            <a:endParaRPr sz="4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3338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convertirse_desarrollador.Rmd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482" name="Google Shape;482;p27"/>
          <p:cNvSpPr txBox="1">
            <a:spLocks noGrp="1"/>
          </p:cNvSpPr>
          <p:nvPr>
            <p:ph type="title" idx="4294967295"/>
          </p:nvPr>
        </p:nvSpPr>
        <p:spPr>
          <a:xfrm flipH="1">
            <a:off x="1521263" y="6631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01</a:t>
            </a:r>
            <a:r>
              <a:rPr lang="en" sz="4400" dirty="0">
                <a:solidFill>
                  <a:schemeClr val="accent6">
                    <a:lumMod val="50000"/>
                  </a:schemeClr>
                </a:solidFill>
              </a:rPr>
              <a:t>{</a:t>
            </a:r>
            <a:endParaRPr sz="4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84" name="Google Shape;484;p27"/>
          <p:cNvSpPr txBox="1"/>
          <p:nvPr/>
        </p:nvSpPr>
        <p:spPr>
          <a:xfrm>
            <a:off x="1593975" y="36627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>
                    <a:lumMod val="50000"/>
                  </a:schemeClr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>
                  <a:lumMod val="50000"/>
                </a:schemeClr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485" name="Google Shape;485;p27"/>
          <p:cNvCxnSpPr>
            <a:cxnSpLocks/>
          </p:cNvCxnSpPr>
          <p:nvPr/>
        </p:nvCxnSpPr>
        <p:spPr>
          <a:xfrm>
            <a:off x="1847025" y="1416130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83;p27">
            <a:extLst>
              <a:ext uri="{FF2B5EF4-FFF2-40B4-BE49-F238E27FC236}">
                <a16:creationId xmlns:a16="http://schemas.microsoft.com/office/drawing/2014/main" id="{BF009A20-EF3B-FF5E-A4AC-B70045C2B559}"/>
              </a:ext>
            </a:extLst>
          </p:cNvPr>
          <p:cNvSpPr txBox="1">
            <a:spLocks/>
          </p:cNvSpPr>
          <p:nvPr/>
        </p:nvSpPr>
        <p:spPr>
          <a:xfrm>
            <a:off x="2100074" y="2212303"/>
            <a:ext cx="6759908" cy="718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CL" sz="4000" dirty="0">
                <a:solidFill>
                  <a:schemeClr val="accent6"/>
                </a:solidFill>
              </a:rPr>
              <a:t>[</a:t>
            </a:r>
            <a:r>
              <a:rPr lang="en" sz="4000" dirty="0">
                <a:solidFill>
                  <a:schemeClr val="accent1"/>
                </a:solidFill>
              </a:rPr>
              <a:t>Escribir código </a:t>
            </a:r>
            <a:r>
              <a:rPr lang="en" sz="4000" dirty="0">
                <a:solidFill>
                  <a:srgbClr val="4A86E8"/>
                </a:solidFill>
              </a:rPr>
              <a:t>R</a:t>
            </a:r>
            <a:r>
              <a:rPr lang="en" sz="4000" dirty="0">
                <a:solidFill>
                  <a:schemeClr val="accent6"/>
                </a:solidFill>
              </a:rPr>
              <a:t>]</a:t>
            </a:r>
            <a:endParaRPr lang="es-CL" sz="4000" dirty="0">
              <a:solidFill>
                <a:schemeClr val="accent3"/>
              </a:solidFill>
            </a:endParaRPr>
          </a:p>
        </p:txBody>
      </p:sp>
      <p:sp>
        <p:nvSpPr>
          <p:cNvPr id="3" name="Google Shape;454;p25">
            <a:extLst>
              <a:ext uri="{FF2B5EF4-FFF2-40B4-BE49-F238E27FC236}">
                <a16:creationId xmlns:a16="http://schemas.microsoft.com/office/drawing/2014/main" id="{60F17B44-0869-33F0-8931-DD3D52FFB4D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182878" y="1795525"/>
            <a:ext cx="6594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666666"/>
                </a:solidFill>
              </a:rPr>
              <a:t>Lo obvio…</a:t>
            </a:r>
            <a:endParaRPr sz="2400" dirty="0">
              <a:solidFill>
                <a:srgbClr val="666666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8"/>
          <p:cNvSpPr txBox="1"/>
          <p:nvPr/>
        </p:nvSpPr>
        <p:spPr>
          <a:xfrm>
            <a:off x="684281" y="529548"/>
            <a:ext cx="4426034" cy="2750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88900" lvl="0">
              <a:lnSpc>
                <a:spcPct val="200000"/>
              </a:lnSpc>
              <a:buClr>
                <a:schemeClr val="accent6"/>
              </a:buClr>
              <a:buSzPts val="2200"/>
            </a:pPr>
            <a:r>
              <a:rPr lang="en" sz="2800" b="1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¿Tiene que…</a:t>
            </a:r>
          </a:p>
          <a:p>
            <a:pPr marL="5461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Courier New" panose="02070309020205020404" pitchFamily="49" charset="0"/>
              <a:buChar char="o"/>
            </a:pPr>
            <a:r>
              <a:rPr lang="en" sz="22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… funcionar?</a:t>
            </a:r>
          </a:p>
          <a:p>
            <a:pPr marL="5461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Courier New" panose="02070309020205020404" pitchFamily="49" charset="0"/>
              <a:buChar char="o"/>
            </a:pPr>
            <a:r>
              <a:rPr lang="en" sz="22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… estar bien escrito?</a:t>
            </a:r>
          </a:p>
          <a:p>
            <a:pPr marL="457200" lvl="0" indent="-368300">
              <a:lnSpc>
                <a:spcPct val="200000"/>
              </a:lnSpc>
              <a:buClr>
                <a:schemeClr val="accent6"/>
              </a:buClr>
              <a:buSzPts val="2200"/>
              <a:buFont typeface="Courier New" panose="02070309020205020404" pitchFamily="49" charset="0"/>
              <a:buChar char="o"/>
            </a:pPr>
            <a:r>
              <a:rPr lang="en" sz="22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… que ser elegante?</a:t>
            </a:r>
          </a:p>
          <a:p>
            <a:pPr marL="457200" lvl="0" indent="-3683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Fira Code"/>
              <a:buAutoNum type="arabicParenR"/>
            </a:pPr>
            <a:endParaRPr sz="22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Script del año 2006 obtenido desde papelera </a:t>
            </a:r>
            <a:r>
              <a:rPr lang="es-ES" sz="1400" dirty="0" err="1">
                <a:solidFill>
                  <a:srgbClr val="666666"/>
                </a:solidFill>
              </a:rPr>
              <a:t>gmail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3" name="Google Shape;479;p27">
            <a:extLst>
              <a:ext uri="{FF2B5EF4-FFF2-40B4-BE49-F238E27FC236}">
                <a16:creationId xmlns:a16="http://schemas.microsoft.com/office/drawing/2014/main" id="{5E7747B3-DE65-3FF1-2B30-375BD3645FC0}"/>
              </a:ext>
            </a:extLst>
          </p:cNvPr>
          <p:cNvSpPr txBox="1">
            <a:spLocks/>
          </p:cNvSpPr>
          <p:nvPr/>
        </p:nvSpPr>
        <p:spPr>
          <a:xfrm>
            <a:off x="1433946" y="1357745"/>
            <a:ext cx="7162799" cy="2008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s-CL" sz="1400" dirty="0">
                <a:solidFill>
                  <a:srgbClr val="999999"/>
                </a:solidFill>
              </a:rPr>
              <a:t>datos&lt;-</a:t>
            </a:r>
            <a:r>
              <a:rPr lang="es-CL" sz="1400" dirty="0" err="1">
                <a:solidFill>
                  <a:srgbClr val="999999"/>
                </a:solidFill>
              </a:rPr>
              <a:t>read.table</a:t>
            </a:r>
            <a:r>
              <a:rPr lang="es-CL" sz="1400" dirty="0">
                <a:solidFill>
                  <a:srgbClr val="999999"/>
                </a:solidFill>
              </a:rPr>
              <a:t>("C:/Joshua/Escritorio/Tarea 4/datos.txt")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 err="1">
                <a:solidFill>
                  <a:srgbClr val="999999"/>
                </a:solidFill>
              </a:rPr>
              <a:t>names</a:t>
            </a:r>
            <a:r>
              <a:rPr lang="es-CL" sz="1400" dirty="0">
                <a:solidFill>
                  <a:srgbClr val="999999"/>
                </a:solidFill>
              </a:rPr>
              <a:t>(datos)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 err="1">
                <a:solidFill>
                  <a:srgbClr val="999999"/>
                </a:solidFill>
              </a:rPr>
              <a:t>attach</a:t>
            </a:r>
            <a:r>
              <a:rPr lang="es-CL" sz="1400" dirty="0">
                <a:solidFill>
                  <a:srgbClr val="999999"/>
                </a:solidFill>
              </a:rPr>
              <a:t>(datos)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 err="1">
                <a:solidFill>
                  <a:srgbClr val="999999"/>
                </a:solidFill>
              </a:rPr>
              <a:t>plot</a:t>
            </a:r>
            <a:r>
              <a:rPr lang="es-CL" sz="1400" dirty="0">
                <a:solidFill>
                  <a:srgbClr val="999999"/>
                </a:solidFill>
              </a:rPr>
              <a:t>(V1,V2)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>
                <a:solidFill>
                  <a:srgbClr val="999999"/>
                </a:solidFill>
              </a:rPr>
              <a:t>x&lt;-datos[,2]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>
                <a:solidFill>
                  <a:srgbClr val="999999"/>
                </a:solidFill>
              </a:rPr>
              <a:t>x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 err="1">
                <a:solidFill>
                  <a:srgbClr val="999999"/>
                </a:solidFill>
              </a:rPr>
              <a:t>graphics.off</a:t>
            </a:r>
            <a:r>
              <a:rPr lang="es-CL" sz="1400" dirty="0">
                <a:solidFill>
                  <a:srgbClr val="999999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50464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999999"/>
                </a:solidFill>
              </a:rPr>
              <a:t>convertirse_desarrollador.Rmd</a:t>
            </a:r>
            <a:endParaRPr sz="1400" dirty="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Scripts con 🐛 desde 2006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3" name="Google Shape;479;p27">
            <a:extLst>
              <a:ext uri="{FF2B5EF4-FFF2-40B4-BE49-F238E27FC236}">
                <a16:creationId xmlns:a16="http://schemas.microsoft.com/office/drawing/2014/main" id="{5E7747B3-DE65-3FF1-2B30-375BD3645FC0}"/>
              </a:ext>
            </a:extLst>
          </p:cNvPr>
          <p:cNvSpPr txBox="1">
            <a:spLocks/>
          </p:cNvSpPr>
          <p:nvPr/>
        </p:nvSpPr>
        <p:spPr>
          <a:xfrm>
            <a:off x="1433946" y="1357745"/>
            <a:ext cx="7162799" cy="2008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s-CL" sz="1400" dirty="0">
                <a:solidFill>
                  <a:srgbClr val="999999"/>
                </a:solidFill>
              </a:rPr>
              <a:t>datos&lt;-</a:t>
            </a:r>
            <a:r>
              <a:rPr lang="es-CL" sz="1400" dirty="0" err="1">
                <a:solidFill>
                  <a:srgbClr val="999999"/>
                </a:solidFill>
              </a:rPr>
              <a:t>read.table</a:t>
            </a:r>
            <a:r>
              <a:rPr lang="es-CL" sz="1400" dirty="0">
                <a:solidFill>
                  <a:srgbClr val="999999"/>
                </a:solidFill>
              </a:rPr>
              <a:t>("C:/Joshua/Escritorio/Tarea 4/datos.txt")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 err="1">
                <a:solidFill>
                  <a:srgbClr val="999999"/>
                </a:solidFill>
              </a:rPr>
              <a:t>names</a:t>
            </a:r>
            <a:r>
              <a:rPr lang="es-CL" sz="1400" dirty="0">
                <a:solidFill>
                  <a:srgbClr val="999999"/>
                </a:solidFill>
              </a:rPr>
              <a:t>(datos)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 err="1">
                <a:solidFill>
                  <a:srgbClr val="999999"/>
                </a:solidFill>
              </a:rPr>
              <a:t>attach</a:t>
            </a:r>
            <a:r>
              <a:rPr lang="es-CL" sz="1400" dirty="0">
                <a:solidFill>
                  <a:srgbClr val="999999"/>
                </a:solidFill>
              </a:rPr>
              <a:t>(datos)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 err="1">
                <a:solidFill>
                  <a:srgbClr val="999999"/>
                </a:solidFill>
              </a:rPr>
              <a:t>plot</a:t>
            </a:r>
            <a:r>
              <a:rPr lang="es-CL" sz="1400" dirty="0">
                <a:solidFill>
                  <a:srgbClr val="999999"/>
                </a:solidFill>
              </a:rPr>
              <a:t>(V1,V2)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>
                <a:solidFill>
                  <a:srgbClr val="999999"/>
                </a:solidFill>
              </a:rPr>
              <a:t>x&lt;-datos[,2]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>
                <a:solidFill>
                  <a:srgbClr val="999999"/>
                </a:solidFill>
              </a:rPr>
              <a:t>x</a:t>
            </a:r>
          </a:p>
          <a:p>
            <a:pPr marL="0" indent="0">
              <a:lnSpc>
                <a:spcPct val="150000"/>
              </a:lnSpc>
            </a:pPr>
            <a:r>
              <a:rPr lang="es-CL" sz="1400" dirty="0" err="1">
                <a:solidFill>
                  <a:srgbClr val="999999"/>
                </a:solidFill>
              </a:rPr>
              <a:t>graphics.off</a:t>
            </a:r>
            <a:r>
              <a:rPr lang="es-CL" sz="1400" dirty="0">
                <a:solidFill>
                  <a:srgbClr val="999999"/>
                </a:solidFill>
              </a:rPr>
              <a:t>()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207320CA-BA85-C382-504E-E0449582CF8B}"/>
              </a:ext>
            </a:extLst>
          </p:cNvPr>
          <p:cNvCxnSpPr>
            <a:cxnSpLocks/>
          </p:cNvCxnSpPr>
          <p:nvPr/>
        </p:nvCxnSpPr>
        <p:spPr>
          <a:xfrm>
            <a:off x="3602182" y="1537854"/>
            <a:ext cx="4204854" cy="0"/>
          </a:xfrm>
          <a:prstGeom prst="line">
            <a:avLst/>
          </a:prstGeom>
          <a:ln w="31750">
            <a:solidFill>
              <a:srgbClr val="E86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C8EB00D6-9BC1-AAA7-852B-266F3006F7C3}"/>
              </a:ext>
            </a:extLst>
          </p:cNvPr>
          <p:cNvCxnSpPr>
            <a:cxnSpLocks/>
          </p:cNvCxnSpPr>
          <p:nvPr/>
        </p:nvCxnSpPr>
        <p:spPr>
          <a:xfrm>
            <a:off x="1524953" y="2182090"/>
            <a:ext cx="691774" cy="0"/>
          </a:xfrm>
          <a:prstGeom prst="line">
            <a:avLst/>
          </a:prstGeom>
          <a:ln w="31750">
            <a:solidFill>
              <a:srgbClr val="E86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C6B72E80-2073-260C-BA84-A78BC8BDFDDD}"/>
              </a:ext>
            </a:extLst>
          </p:cNvPr>
          <p:cNvCxnSpPr>
            <a:cxnSpLocks/>
          </p:cNvCxnSpPr>
          <p:nvPr/>
        </p:nvCxnSpPr>
        <p:spPr>
          <a:xfrm>
            <a:off x="1524953" y="3477490"/>
            <a:ext cx="1370647" cy="0"/>
          </a:xfrm>
          <a:prstGeom prst="line">
            <a:avLst/>
          </a:prstGeom>
          <a:ln w="31750">
            <a:solidFill>
              <a:srgbClr val="E86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n 18" descr="Imagen que contiene persona, interior, mujer, sostener&#10;&#10;Descripción generada automáticamente">
            <a:extLst>
              <a:ext uri="{FF2B5EF4-FFF2-40B4-BE49-F238E27FC236}">
                <a16:creationId xmlns:a16="http://schemas.microsoft.com/office/drawing/2014/main" id="{522E2212-22EB-8F4F-5452-6BC93711F02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723333" y="1846167"/>
            <a:ext cx="3050138" cy="2498673"/>
          </a:xfrm>
          <a:prstGeom prst="rect">
            <a:avLst/>
          </a:prstGeom>
        </p:spPr>
      </p:pic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FB426525-C964-17CD-4269-488C00C1C81C}"/>
              </a:ext>
            </a:extLst>
          </p:cNvPr>
          <p:cNvCxnSpPr>
            <a:cxnSpLocks/>
          </p:cNvCxnSpPr>
          <p:nvPr/>
        </p:nvCxnSpPr>
        <p:spPr>
          <a:xfrm>
            <a:off x="1829753" y="2812472"/>
            <a:ext cx="968865" cy="0"/>
          </a:xfrm>
          <a:prstGeom prst="line">
            <a:avLst/>
          </a:prstGeom>
          <a:ln w="31750">
            <a:solidFill>
              <a:srgbClr val="E86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70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convertirse_desarrollador.Rmd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</a:rPr>
              <a:t>untitled.R</a:t>
            </a:r>
            <a:endParaRPr sz="1400">
              <a:solidFill>
                <a:srgbClr val="999999"/>
              </a:solidFill>
            </a:endParaRPr>
          </a:p>
        </p:txBody>
      </p:sp>
      <p:sp>
        <p:nvSpPr>
          <p:cNvPr id="481" name="Google Shape;481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76995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666666"/>
                </a:solidFill>
              </a:rPr>
              <a:t>@</a:t>
            </a:r>
            <a:r>
              <a:rPr lang="es-CL" sz="1400" dirty="0">
                <a:solidFill>
                  <a:srgbClr val="666666"/>
                </a:solidFill>
              </a:rPr>
              <a:t>jbkunst</a:t>
            </a:r>
            <a:endParaRPr sz="1400" dirty="0">
              <a:solidFill>
                <a:srgbClr val="666666"/>
              </a:solidFill>
            </a:endParaRPr>
          </a:p>
        </p:txBody>
      </p:sp>
      <p:sp>
        <p:nvSpPr>
          <p:cNvPr id="482" name="Google Shape;482;p27"/>
          <p:cNvSpPr txBox="1">
            <a:spLocks noGrp="1"/>
          </p:cNvSpPr>
          <p:nvPr>
            <p:ph type="title" idx="4294967295"/>
          </p:nvPr>
        </p:nvSpPr>
        <p:spPr>
          <a:xfrm flipH="1">
            <a:off x="1521263" y="6631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02</a:t>
            </a:r>
            <a:r>
              <a:rPr lang="en" sz="4400" dirty="0">
                <a:solidFill>
                  <a:schemeClr val="accent6">
                    <a:lumMod val="50000"/>
                  </a:schemeClr>
                </a:solidFill>
              </a:rPr>
              <a:t>{</a:t>
            </a:r>
            <a:endParaRPr sz="4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83" name="Google Shape;483;p27"/>
          <p:cNvSpPr txBox="1">
            <a:spLocks noGrp="1"/>
          </p:cNvSpPr>
          <p:nvPr>
            <p:ph type="title" idx="4294967295"/>
          </p:nvPr>
        </p:nvSpPr>
        <p:spPr>
          <a:xfrm>
            <a:off x="2100075" y="2212303"/>
            <a:ext cx="5478360" cy="7188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accent6"/>
                </a:solidFill>
              </a:rPr>
              <a:t>[</a:t>
            </a:r>
            <a:r>
              <a:rPr lang="es-CL" sz="4000" dirty="0">
                <a:solidFill>
                  <a:schemeClr val="accent1"/>
                </a:solidFill>
              </a:rPr>
              <a:t>Motivación</a:t>
            </a:r>
            <a:r>
              <a:rPr lang="en" sz="4000" dirty="0">
                <a:solidFill>
                  <a:schemeClr val="accent6"/>
                </a:solidFill>
              </a:rPr>
              <a:t>]</a:t>
            </a:r>
            <a:r>
              <a:rPr lang="en" sz="4000" dirty="0">
                <a:solidFill>
                  <a:schemeClr val="accent1"/>
                </a:solidFill>
              </a:rPr>
              <a:t> </a:t>
            </a:r>
            <a:endParaRPr sz="4000" dirty="0">
              <a:solidFill>
                <a:schemeClr val="accent3"/>
              </a:solidFill>
            </a:endParaRPr>
          </a:p>
        </p:txBody>
      </p:sp>
      <p:sp>
        <p:nvSpPr>
          <p:cNvPr id="484" name="Google Shape;484;p27"/>
          <p:cNvSpPr txBox="1"/>
          <p:nvPr/>
        </p:nvSpPr>
        <p:spPr>
          <a:xfrm>
            <a:off x="1593975" y="36627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>
                    <a:lumMod val="50000"/>
                  </a:schemeClr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>
                  <a:lumMod val="50000"/>
                </a:schemeClr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2" name="Google Shape;485;p27">
            <a:extLst>
              <a:ext uri="{FF2B5EF4-FFF2-40B4-BE49-F238E27FC236}">
                <a16:creationId xmlns:a16="http://schemas.microsoft.com/office/drawing/2014/main" id="{4B732387-AC3E-CA95-EC7D-D63EAED6ABFD}"/>
              </a:ext>
            </a:extLst>
          </p:cNvPr>
          <p:cNvCxnSpPr>
            <a:cxnSpLocks/>
          </p:cNvCxnSpPr>
          <p:nvPr/>
        </p:nvCxnSpPr>
        <p:spPr>
          <a:xfrm>
            <a:off x="1847025" y="1416130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454;p25">
            <a:extLst>
              <a:ext uri="{FF2B5EF4-FFF2-40B4-BE49-F238E27FC236}">
                <a16:creationId xmlns:a16="http://schemas.microsoft.com/office/drawing/2014/main" id="{4978F928-AF59-F7A7-6F38-EBFE7F4E642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280025" y="2858225"/>
            <a:ext cx="6594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400" dirty="0">
                <a:solidFill>
                  <a:srgbClr val="666666"/>
                </a:solidFill>
              </a:rPr>
              <a:t>¿L</a:t>
            </a:r>
            <a:r>
              <a:rPr lang="en" sz="2400" dirty="0">
                <a:solidFill>
                  <a:srgbClr val="666666"/>
                </a:solidFill>
              </a:rPr>
              <a:t>a tenemos?</a:t>
            </a:r>
            <a:endParaRPr sz="2400" dirty="0">
              <a:solidFill>
                <a:srgbClr val="6666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77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975</TotalTime>
  <Words>1529</Words>
  <Application>Microsoft Office PowerPoint</Application>
  <PresentationFormat>Presentación en pantalla (16:9)</PresentationFormat>
  <Paragraphs>256</Paragraphs>
  <Slides>35</Slides>
  <Notes>35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41" baseType="lpstr">
      <vt:lpstr>Papyrus</vt:lpstr>
      <vt:lpstr>Fira Code</vt:lpstr>
      <vt:lpstr>Courier New</vt:lpstr>
      <vt:lpstr>Montserrat</vt:lpstr>
      <vt:lpstr>Arial</vt:lpstr>
      <vt:lpstr>Programming Language Workshop for Beginners by Slidesgo</vt:lpstr>
      <vt:lpstr>latinR_22 &lt;- function() {</vt:lpstr>
      <vt:lpstr>latinR_22 &lt;- function() {</vt:lpstr>
      <vt:lpstr>Presentación de PowerPoint</vt:lpstr>
      <vt:lpstr>Presentación de PowerPoint</vt:lpstr>
      <vt:lpstr>01{</vt:lpstr>
      <vt:lpstr>Presentación de PowerPoint</vt:lpstr>
      <vt:lpstr>Presentación de PowerPoint</vt:lpstr>
      <vt:lpstr>Presentación de PowerPoint</vt:lpstr>
      <vt:lpstr>02{</vt:lpstr>
      <vt:lpstr>Presentación de PowerPoint</vt:lpstr>
      <vt:lpstr>Presentación de PowerPoint</vt:lpstr>
      <vt:lpstr>03{</vt:lpstr>
      <vt:lpstr>Presentación de PowerPoint</vt:lpstr>
      <vt:lpstr>Presentación de PowerPoint</vt:lpstr>
      <vt:lpstr>Presentación de PowerPoint</vt:lpstr>
      <vt:lpstr>04{</vt:lpstr>
      <vt:lpstr>Presentación de PowerPoint</vt:lpstr>
      <vt:lpstr>05{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06{</vt:lpstr>
      <vt:lpstr>Presentación de PowerPoint</vt:lpstr>
      <vt:lpstr>Presentación de PowerPoint</vt:lpstr>
      <vt:lpstr>Presentación de PowerPoint</vt:lpstr>
      <vt:lpstr>MencionesHonrosas{</vt:lpstr>
      <vt:lpstr>07{</vt:lpstr>
      <vt:lpstr>Presentación de PowerPoint</vt:lpstr>
      <vt:lpstr>Presentación de PowerPoint</vt:lpstr>
      <vt:lpstr>Presentación de PowerPoint</vt:lpstr>
      <vt:lpstr>Presentación de PowerPoint</vt:lpstr>
      <vt:lpstr>Más que desarrollar, compartir lo desarrollado{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latinR_22 &lt;- function() {</dc:title>
  <dc:creator>Joshua Kunst</dc:creator>
  <cp:lastModifiedBy>Joshua Kunst</cp:lastModifiedBy>
  <cp:revision>13</cp:revision>
  <dcterms:modified xsi:type="dcterms:W3CDTF">2022-10-12T20:04:47Z</dcterms:modified>
</cp:coreProperties>
</file>